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44" r:id="rId1"/>
  </p:sldMasterIdLst>
  <p:handoutMasterIdLst>
    <p:handoutMasterId r:id="rId20"/>
  </p:handoutMasterIdLst>
  <p:sldIdLst>
    <p:sldId id="256" r:id="rId2"/>
    <p:sldId id="258" r:id="rId3"/>
    <p:sldId id="262" r:id="rId4"/>
    <p:sldId id="275" r:id="rId5"/>
    <p:sldId id="276" r:id="rId6"/>
    <p:sldId id="277" r:id="rId7"/>
    <p:sldId id="266" r:id="rId8"/>
    <p:sldId id="267" r:id="rId9"/>
    <p:sldId id="278" r:id="rId10"/>
    <p:sldId id="268" r:id="rId11"/>
    <p:sldId id="280" r:id="rId12"/>
    <p:sldId id="269" r:id="rId13"/>
    <p:sldId id="281" r:id="rId14"/>
    <p:sldId id="282" r:id="rId15"/>
    <p:sldId id="271" r:id="rId16"/>
    <p:sldId id="272" r:id="rId17"/>
    <p:sldId id="283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22" autoAdjust="0"/>
    <p:restoredTop sz="94660"/>
  </p:normalViewPr>
  <p:slideViewPr>
    <p:cSldViewPr>
      <p:cViewPr varScale="1">
        <p:scale>
          <a:sx n="60" d="100"/>
          <a:sy n="60" d="100"/>
        </p:scale>
        <p:origin x="-82" y="-4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3DFCC0-A492-421A-9B6F-9B72A38B1737}" type="datetimeFigureOut">
              <a:rPr lang="en-GB" smtClean="0"/>
              <a:t>25/09/2013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84A0CA-C424-4571-9B0A-C4BB32994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77952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4E2E108-38CD-470E-86F3-91420C718AD5}" type="datetimeFigureOut">
              <a:rPr lang="en-GB" smtClean="0"/>
              <a:t>25/09/2013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2698BC9-B9D2-4F62-9A3B-22A4D47E762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E2E108-38CD-470E-86F3-91420C718AD5}" type="datetimeFigureOut">
              <a:rPr lang="en-GB" smtClean="0"/>
              <a:t>25/09/2013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2698BC9-B9D2-4F62-9A3B-22A4D47E7623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E2E108-38CD-470E-86F3-91420C718AD5}" type="datetimeFigureOut">
              <a:rPr lang="en-GB" smtClean="0"/>
              <a:t>25/09/2013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2698BC9-B9D2-4F62-9A3B-22A4D47E7623}" type="slidenum">
              <a:rPr lang="en-GB" smtClean="0"/>
              <a:t>‹#›</a:t>
            </a:fld>
            <a:endParaRPr lang="en-GB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E2E108-38CD-470E-86F3-91420C718AD5}" type="datetimeFigureOut">
              <a:rPr lang="en-GB" smtClean="0"/>
              <a:t>25/09/2013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2698BC9-B9D2-4F62-9A3B-22A4D47E7623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E2E108-38CD-470E-86F3-91420C718AD5}" type="datetimeFigureOut">
              <a:rPr lang="en-GB" smtClean="0"/>
              <a:t>25/09/2013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2698BC9-B9D2-4F62-9A3B-22A4D47E7623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E2E108-38CD-470E-86F3-91420C718AD5}" type="datetimeFigureOut">
              <a:rPr lang="en-GB" smtClean="0"/>
              <a:t>25/09/2013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2698BC9-B9D2-4F62-9A3B-22A4D47E7623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E2E108-38CD-470E-86F3-91420C718AD5}" type="datetimeFigureOut">
              <a:rPr lang="en-GB" smtClean="0"/>
              <a:t>25/09/2013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2698BC9-B9D2-4F62-9A3B-22A4D47E762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4E2E108-38CD-470E-86F3-91420C718AD5}" type="datetimeFigureOut">
              <a:rPr lang="en-GB" smtClean="0"/>
              <a:t>25/09/2013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2698BC9-B9D2-4F62-9A3B-22A4D47E7623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4E2E108-38CD-470E-86F3-91420C718AD5}" type="datetimeFigureOut">
              <a:rPr lang="en-GB" smtClean="0"/>
              <a:t>25/09/2013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2698BC9-B9D2-4F62-9A3B-22A4D47E7623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E2E108-38CD-470E-86F3-91420C718AD5}" type="datetimeFigureOut">
              <a:rPr lang="en-GB" smtClean="0"/>
              <a:t>25/09/2013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2698BC9-B9D2-4F62-9A3B-22A4D47E762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E2E108-38CD-470E-86F3-91420C718AD5}" type="datetimeFigureOut">
              <a:rPr lang="en-GB" smtClean="0"/>
              <a:t>25/09/2013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2698BC9-B9D2-4F62-9A3B-22A4D47E762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4E2E108-38CD-470E-86F3-91420C718AD5}" type="datetimeFigureOut">
              <a:rPr lang="en-GB" smtClean="0"/>
              <a:t>25/09/2013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2698BC9-B9D2-4F62-9A3B-22A4D47E7623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5" r:id="rId1"/>
    <p:sldLayoutId id="2147484046" r:id="rId2"/>
    <p:sldLayoutId id="2147484047" r:id="rId3"/>
    <p:sldLayoutId id="2147484048" r:id="rId4"/>
    <p:sldLayoutId id="2147484049" r:id="rId5"/>
    <p:sldLayoutId id="2147484050" r:id="rId6"/>
    <p:sldLayoutId id="2147484051" r:id="rId7"/>
    <p:sldLayoutId id="2147484052" r:id="rId8"/>
    <p:sldLayoutId id="2147484053" r:id="rId9"/>
    <p:sldLayoutId id="2147484054" r:id="rId10"/>
    <p:sldLayoutId id="214748405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9512" y="1600200"/>
            <a:ext cx="8424936" cy="1780108"/>
          </a:xfrm>
        </p:spPr>
        <p:txBody>
          <a:bodyPr>
            <a:noAutofit/>
          </a:bodyPr>
          <a:lstStyle/>
          <a:p>
            <a:pPr algn="l"/>
            <a:r>
              <a:rPr lang="en-GB" sz="6000" dirty="0" smtClean="0"/>
              <a:t>Executive Interim Management </a:t>
            </a:r>
            <a:endParaRPr lang="en-GB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5576" y="3429000"/>
            <a:ext cx="7772400" cy="1512167"/>
          </a:xfrm>
        </p:spPr>
        <p:txBody>
          <a:bodyPr>
            <a:noAutofit/>
          </a:bodyPr>
          <a:lstStyle/>
          <a:p>
            <a:r>
              <a:rPr lang="en-GB" sz="4000" dirty="0" smtClean="0"/>
              <a:t>Barry </a:t>
            </a:r>
            <a:r>
              <a:rPr lang="en-GB" sz="4000" dirty="0" smtClean="0"/>
              <a:t>Waller</a:t>
            </a:r>
          </a:p>
          <a:p>
            <a:endParaRPr lang="en-GB" sz="4000" dirty="0" smtClean="0"/>
          </a:p>
          <a:p>
            <a:endParaRPr lang="en-GB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948" y="4041648"/>
            <a:ext cx="2956560" cy="87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71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530626"/>
          </a:xfrm>
        </p:spPr>
        <p:txBody>
          <a:bodyPr>
            <a:normAutofit/>
          </a:bodyPr>
          <a:lstStyle/>
          <a:p>
            <a:r>
              <a:rPr lang="en-GB" dirty="0" smtClean="0"/>
              <a:t>	</a:t>
            </a:r>
            <a:r>
              <a:rPr lang="en-GB" sz="4800" dirty="0" smtClean="0"/>
              <a:t>What is Executive 	Interim Management?  </a:t>
            </a:r>
            <a:br>
              <a:rPr lang="en-GB" sz="4800" dirty="0" smtClean="0"/>
            </a:b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3059977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55576" y="2492896"/>
            <a:ext cx="6336704" cy="3096344"/>
          </a:xfrm>
        </p:spPr>
        <p:txBody>
          <a:bodyPr/>
          <a:lstStyle/>
          <a:p>
            <a:r>
              <a:rPr lang="en-GB" dirty="0" smtClean="0"/>
              <a:t>Early definitions</a:t>
            </a:r>
          </a:p>
          <a:p>
            <a:r>
              <a:rPr lang="en-GB" dirty="0" smtClean="0"/>
              <a:t>Chosen </a:t>
            </a:r>
            <a:r>
              <a:rPr lang="en-GB" dirty="0"/>
              <a:t>career path</a:t>
            </a:r>
          </a:p>
          <a:p>
            <a:r>
              <a:rPr lang="en-GB" dirty="0" smtClean="0"/>
              <a:t>Professional contractor</a:t>
            </a:r>
          </a:p>
          <a:p>
            <a:r>
              <a:rPr lang="en-GB" dirty="0" smtClean="0"/>
              <a:t>Proven track record</a:t>
            </a:r>
          </a:p>
          <a:p>
            <a:r>
              <a:rPr lang="en-GB" dirty="0" smtClean="0"/>
              <a:t>Mid 40s+?</a:t>
            </a:r>
          </a:p>
          <a:p>
            <a:r>
              <a:rPr lang="en-GB" dirty="0" smtClean="0"/>
              <a:t>Financially secure</a:t>
            </a:r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640960" cy="1786210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 smtClean="0"/>
              <a:t>	</a:t>
            </a:r>
            <a:r>
              <a:rPr lang="en-GB" sz="4800" dirty="0" smtClean="0"/>
              <a:t/>
            </a:r>
            <a:br>
              <a:rPr lang="en-GB" sz="4800" dirty="0" smtClean="0"/>
            </a:br>
            <a:r>
              <a:rPr lang="en-GB" sz="4800" dirty="0" smtClean="0"/>
              <a:t/>
            </a:r>
            <a:br>
              <a:rPr lang="en-GB" sz="4800" dirty="0" smtClean="0"/>
            </a:br>
            <a:r>
              <a:rPr lang="en-GB" sz="4800" dirty="0"/>
              <a:t/>
            </a:r>
            <a:br>
              <a:rPr lang="en-GB" sz="4800" dirty="0"/>
            </a:br>
            <a:r>
              <a:rPr lang="en-GB" sz="4800" dirty="0" smtClean="0"/>
              <a:t/>
            </a:r>
            <a:br>
              <a:rPr lang="en-GB" sz="4800" dirty="0" smtClean="0"/>
            </a:br>
            <a:r>
              <a:rPr lang="en-GB" sz="4800" dirty="0" smtClean="0"/>
              <a:t>What </a:t>
            </a:r>
            <a:r>
              <a:rPr lang="en-GB" sz="4800" dirty="0"/>
              <a:t>is an Executive </a:t>
            </a:r>
            <a:r>
              <a:rPr lang="en-GB" sz="4800" dirty="0" smtClean="0"/>
              <a:t>Interim </a:t>
            </a:r>
            <a:r>
              <a:rPr lang="en-GB" sz="4800" dirty="0"/>
              <a:t>Manager?</a:t>
            </a:r>
            <a:br>
              <a:rPr lang="en-GB" sz="4800" dirty="0"/>
            </a:br>
            <a:r>
              <a:rPr lang="en-GB" sz="4800" dirty="0" smtClean="0"/>
              <a:t/>
            </a:r>
            <a:br>
              <a:rPr lang="en-GB" sz="4800" dirty="0" smtClean="0"/>
            </a:br>
            <a:r>
              <a:rPr lang="en-GB" sz="4800" dirty="0"/>
              <a:t/>
            </a:r>
            <a:br>
              <a:rPr lang="en-GB" sz="4800" dirty="0"/>
            </a:b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259847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55576" y="2492896"/>
            <a:ext cx="7128792" cy="3096344"/>
          </a:xfrm>
        </p:spPr>
        <p:txBody>
          <a:bodyPr/>
          <a:lstStyle/>
          <a:p>
            <a:r>
              <a:rPr lang="en-GB" dirty="0" smtClean="0"/>
              <a:t>Skills shortage at senior management or Board level – strategic hire </a:t>
            </a:r>
          </a:p>
          <a:p>
            <a:endParaRPr lang="en-GB" dirty="0" smtClean="0"/>
          </a:p>
          <a:p>
            <a:r>
              <a:rPr lang="en-GB" dirty="0" smtClean="0"/>
              <a:t>Gap management</a:t>
            </a:r>
          </a:p>
          <a:p>
            <a:pPr marL="109728" indent="0">
              <a:buNone/>
            </a:pPr>
            <a:endParaRPr lang="en-GB" dirty="0" smtClean="0"/>
          </a:p>
          <a:p>
            <a:r>
              <a:rPr lang="en-GB" dirty="0" smtClean="0"/>
              <a:t>Distress purchase </a:t>
            </a:r>
          </a:p>
          <a:p>
            <a:pPr marL="109728" indent="0">
              <a:buNone/>
            </a:pPr>
            <a:endParaRPr lang="en-GB" dirty="0" smtClean="0"/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640960" cy="1786210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 smtClean="0"/>
              <a:t>	</a:t>
            </a:r>
            <a:r>
              <a:rPr lang="en-GB" sz="4800" dirty="0" smtClean="0"/>
              <a:t/>
            </a:r>
            <a:br>
              <a:rPr lang="en-GB" sz="4800" dirty="0" smtClean="0"/>
            </a:br>
            <a:r>
              <a:rPr lang="en-GB" sz="4800" dirty="0" smtClean="0"/>
              <a:t/>
            </a:r>
            <a:br>
              <a:rPr lang="en-GB" sz="4800" dirty="0" smtClean="0"/>
            </a:br>
            <a:r>
              <a:rPr lang="en-GB" sz="4800" dirty="0"/>
              <a:t/>
            </a:r>
            <a:br>
              <a:rPr lang="en-GB" sz="4800" dirty="0"/>
            </a:br>
            <a:r>
              <a:rPr lang="en-GB" sz="4800" dirty="0" smtClean="0"/>
              <a:t/>
            </a:r>
            <a:br>
              <a:rPr lang="en-GB" sz="4800" dirty="0" smtClean="0"/>
            </a:br>
            <a:r>
              <a:rPr lang="en-GB" sz="4800" dirty="0"/>
              <a:t>Why are Executive Interim Managers used?</a:t>
            </a:r>
            <a:br>
              <a:rPr lang="en-GB" sz="4800" dirty="0"/>
            </a:br>
            <a:r>
              <a:rPr lang="en-GB" sz="4800" dirty="0"/>
              <a:t/>
            </a:r>
            <a:br>
              <a:rPr lang="en-GB" sz="4800" dirty="0"/>
            </a:br>
            <a:r>
              <a:rPr lang="en-GB" sz="4800" dirty="0" smtClean="0"/>
              <a:t/>
            </a:r>
            <a:br>
              <a:rPr lang="en-GB" sz="4800" dirty="0" smtClean="0"/>
            </a:br>
            <a:r>
              <a:rPr lang="en-GB" sz="4800" dirty="0"/>
              <a:t/>
            </a:r>
            <a:br>
              <a:rPr lang="en-GB" sz="4800" dirty="0"/>
            </a:b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1975326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55576" y="2492896"/>
            <a:ext cx="7128792" cy="3096344"/>
          </a:xfrm>
        </p:spPr>
        <p:txBody>
          <a:bodyPr/>
          <a:lstStyle/>
          <a:p>
            <a:pPr marL="109728" indent="0">
              <a:buNone/>
            </a:pPr>
            <a:endParaRPr lang="en-GB" dirty="0" smtClean="0"/>
          </a:p>
          <a:p>
            <a:r>
              <a:rPr lang="en-GB" dirty="0" smtClean="0"/>
              <a:t>Across all industries and disciplines</a:t>
            </a:r>
          </a:p>
          <a:p>
            <a:r>
              <a:rPr lang="en-GB" dirty="0" smtClean="0"/>
              <a:t>Wherever </a:t>
            </a:r>
            <a:r>
              <a:rPr lang="en-GB" dirty="0"/>
              <a:t>there is change </a:t>
            </a:r>
          </a:p>
          <a:p>
            <a:r>
              <a:rPr lang="en-GB" dirty="0" smtClean="0"/>
              <a:t>Board level and two positions below</a:t>
            </a:r>
          </a:p>
          <a:p>
            <a:r>
              <a:rPr lang="en-GB" dirty="0" smtClean="0"/>
              <a:t>Across all borders </a:t>
            </a:r>
          </a:p>
          <a:p>
            <a:pPr marL="109728" indent="0">
              <a:buNone/>
            </a:pPr>
            <a:endParaRPr lang="en-GB" dirty="0" smtClean="0"/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640960" cy="1786210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 smtClean="0"/>
              <a:t>	</a:t>
            </a:r>
            <a:r>
              <a:rPr lang="en-GB" sz="4800" dirty="0" smtClean="0"/>
              <a:t/>
            </a:r>
            <a:br>
              <a:rPr lang="en-GB" sz="4800" dirty="0" smtClean="0"/>
            </a:br>
            <a:r>
              <a:rPr lang="en-GB" sz="4800" dirty="0" smtClean="0"/>
              <a:t/>
            </a:r>
            <a:br>
              <a:rPr lang="en-GB" sz="4800" dirty="0" smtClean="0"/>
            </a:br>
            <a:r>
              <a:rPr lang="en-GB" sz="4800" dirty="0"/>
              <a:t/>
            </a:r>
            <a:br>
              <a:rPr lang="en-GB" sz="4800" dirty="0"/>
            </a:br>
            <a:r>
              <a:rPr lang="en-GB" sz="4800" dirty="0" smtClean="0"/>
              <a:t/>
            </a:r>
            <a:br>
              <a:rPr lang="en-GB" sz="4800" dirty="0" smtClean="0"/>
            </a:br>
            <a:r>
              <a:rPr lang="en-GB" sz="4800" b="0" dirty="0"/>
              <a:t>Where</a:t>
            </a:r>
            <a:r>
              <a:rPr lang="en-GB" sz="4800" dirty="0"/>
              <a:t> do Executive Interim Managers operate?</a:t>
            </a:r>
            <a:br>
              <a:rPr lang="en-GB" sz="4800" dirty="0"/>
            </a:br>
            <a:r>
              <a:rPr lang="en-GB" sz="4800" dirty="0"/>
              <a:t/>
            </a:r>
            <a:br>
              <a:rPr lang="en-GB" sz="4800" dirty="0"/>
            </a:br>
            <a:r>
              <a:rPr lang="en-GB" sz="4800" dirty="0" smtClean="0"/>
              <a:t/>
            </a:r>
            <a:br>
              <a:rPr lang="en-GB" sz="4800" dirty="0" smtClean="0"/>
            </a:br>
            <a:r>
              <a:rPr lang="en-GB" sz="4800" dirty="0"/>
              <a:t/>
            </a:r>
            <a:br>
              <a:rPr lang="en-GB" sz="4800" dirty="0"/>
            </a:b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1662032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115616" y="2132856"/>
            <a:ext cx="7128792" cy="3096344"/>
          </a:xfrm>
        </p:spPr>
        <p:txBody>
          <a:bodyPr/>
          <a:lstStyle/>
          <a:p>
            <a:pPr marL="109728" indent="0">
              <a:buNone/>
            </a:pPr>
            <a:endParaRPr lang="en-GB" dirty="0" smtClean="0"/>
          </a:p>
          <a:p>
            <a:r>
              <a:rPr lang="en-GB" dirty="0" smtClean="0"/>
              <a:t>Agreed key deliverables</a:t>
            </a:r>
          </a:p>
          <a:p>
            <a:r>
              <a:rPr lang="en-GB" dirty="0" smtClean="0"/>
              <a:t>Independently minded </a:t>
            </a:r>
          </a:p>
          <a:p>
            <a:r>
              <a:rPr lang="en-GB" dirty="0" smtClean="0"/>
              <a:t>Apolitical</a:t>
            </a:r>
          </a:p>
          <a:p>
            <a:r>
              <a:rPr lang="en-GB" dirty="0" smtClean="0"/>
              <a:t>Free from hierarchical restrictions </a:t>
            </a:r>
          </a:p>
          <a:p>
            <a:pPr marL="109728" indent="0">
              <a:buNone/>
            </a:pPr>
            <a:endParaRPr lang="en-GB" dirty="0" smtClean="0"/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640960" cy="1368152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 smtClean="0"/>
              <a:t>	</a:t>
            </a:r>
            <a:r>
              <a:rPr lang="en-GB" sz="4800" dirty="0" smtClean="0"/>
              <a:t/>
            </a:r>
            <a:br>
              <a:rPr lang="en-GB" sz="4800" dirty="0" smtClean="0"/>
            </a:br>
            <a:r>
              <a:rPr lang="en-GB" sz="4800" dirty="0" smtClean="0"/>
              <a:t/>
            </a:r>
            <a:br>
              <a:rPr lang="en-GB" sz="4800" dirty="0" smtClean="0"/>
            </a:br>
            <a:r>
              <a:rPr lang="en-GB" sz="4800" dirty="0"/>
              <a:t/>
            </a:r>
            <a:br>
              <a:rPr lang="en-GB" sz="4800" dirty="0"/>
            </a:br>
            <a:r>
              <a:rPr lang="en-GB" sz="4800" dirty="0" smtClean="0"/>
              <a:t/>
            </a:r>
            <a:br>
              <a:rPr lang="en-GB" sz="4800" dirty="0" smtClean="0"/>
            </a:br>
            <a:r>
              <a:rPr lang="en-GB" sz="4800" dirty="0"/>
              <a:t>How do they operate?</a:t>
            </a:r>
            <a:br>
              <a:rPr lang="en-GB" sz="4800" dirty="0"/>
            </a:br>
            <a:r>
              <a:rPr lang="en-GB" sz="4800" dirty="0"/>
              <a:t/>
            </a:r>
            <a:br>
              <a:rPr lang="en-GB" sz="4800" dirty="0"/>
            </a:br>
            <a:r>
              <a:rPr lang="en-GB" sz="4800" dirty="0"/>
              <a:t/>
            </a:r>
            <a:br>
              <a:rPr lang="en-GB" sz="4800" dirty="0"/>
            </a:br>
            <a:r>
              <a:rPr lang="en-GB" sz="4800" dirty="0" smtClean="0"/>
              <a:t/>
            </a:r>
            <a:br>
              <a:rPr lang="en-GB" sz="4800" dirty="0" smtClean="0"/>
            </a:br>
            <a:r>
              <a:rPr lang="en-GB" sz="4800" dirty="0"/>
              <a:t/>
            </a:r>
            <a:br>
              <a:rPr lang="en-GB" sz="4800" dirty="0"/>
            </a:b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1963018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9512" y="1600200"/>
            <a:ext cx="8424936" cy="1780108"/>
          </a:xfrm>
        </p:spPr>
        <p:txBody>
          <a:bodyPr>
            <a:noAutofit/>
          </a:bodyPr>
          <a:lstStyle/>
          <a:p>
            <a:pPr algn="l"/>
            <a:r>
              <a:rPr lang="en-GB" sz="6000" dirty="0" smtClean="0"/>
              <a:t>Size of potential market?</a:t>
            </a:r>
            <a:endParaRPr lang="en-GB" sz="6000" dirty="0"/>
          </a:p>
        </p:txBody>
      </p:sp>
      <p:pic>
        <p:nvPicPr>
          <p:cNvPr id="1026" name="Picture 2" descr="C:\Users\Maggie\AppData\Local\Microsoft\Windows\Temporary Internet Files\Content.IE5\LZNUEYA8\MC900441884[1].w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492896"/>
            <a:ext cx="4044924" cy="3276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2194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1988840"/>
            <a:ext cx="8219256" cy="3312368"/>
          </a:xfrm>
        </p:spPr>
        <p:txBody>
          <a:bodyPr>
            <a:normAutofit lnSpcReduction="10000"/>
          </a:bodyPr>
          <a:lstStyle/>
          <a:p>
            <a:r>
              <a:rPr lang="en-GB" sz="2400" dirty="0" smtClean="0"/>
              <a:t>Access to huge talent pool </a:t>
            </a:r>
          </a:p>
          <a:p>
            <a:r>
              <a:rPr lang="en-GB" sz="2400" dirty="0" smtClean="0"/>
              <a:t>Evidence of previous achievements</a:t>
            </a:r>
          </a:p>
          <a:p>
            <a:r>
              <a:rPr lang="en-GB" sz="2400" dirty="0" smtClean="0"/>
              <a:t>Industry specific</a:t>
            </a:r>
          </a:p>
          <a:p>
            <a:r>
              <a:rPr lang="en-GB" sz="2400" dirty="0" smtClean="0"/>
              <a:t>Function specific</a:t>
            </a:r>
          </a:p>
          <a:p>
            <a:r>
              <a:rPr lang="en-GB" sz="2400" dirty="0" smtClean="0"/>
              <a:t>Professional problem solver </a:t>
            </a:r>
            <a:endParaRPr lang="en-GB" sz="2400" dirty="0" smtClean="0"/>
          </a:p>
          <a:p>
            <a:r>
              <a:rPr lang="en-GB" sz="2400" dirty="0" smtClean="0"/>
              <a:t>Flexibility</a:t>
            </a:r>
          </a:p>
          <a:p>
            <a:r>
              <a:rPr lang="en-GB" sz="2400" dirty="0" smtClean="0"/>
              <a:t>‘Grey intellect’ </a:t>
            </a:r>
            <a:r>
              <a:rPr lang="en-GB" sz="2400" dirty="0" smtClean="0"/>
              <a:t> </a:t>
            </a:r>
          </a:p>
          <a:p>
            <a:r>
              <a:rPr lang="en-GB" sz="2400" dirty="0" smtClean="0"/>
              <a:t>No baggage </a:t>
            </a:r>
            <a:endParaRPr lang="en-GB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000" dirty="0" smtClean="0"/>
              <a:t>Benefits to the client</a:t>
            </a:r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808043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1988840"/>
            <a:ext cx="8219256" cy="2667752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endParaRPr lang="en-GB" sz="4800" dirty="0" smtClean="0"/>
          </a:p>
          <a:p>
            <a:pPr marL="109728" indent="0">
              <a:buNone/>
            </a:pPr>
            <a:endParaRPr lang="en-GB" sz="4800" dirty="0" smtClean="0"/>
          </a:p>
          <a:p>
            <a:pPr marL="109728" indent="0">
              <a:buNone/>
            </a:pPr>
            <a:endParaRPr lang="en-GB" sz="4800" dirty="0"/>
          </a:p>
          <a:p>
            <a:endParaRPr lang="en-GB" sz="4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51520" y="548680"/>
            <a:ext cx="8784976" cy="1143000"/>
          </a:xfrm>
        </p:spPr>
        <p:txBody>
          <a:bodyPr>
            <a:noAutofit/>
          </a:bodyPr>
          <a:lstStyle/>
          <a:p>
            <a:r>
              <a:rPr lang="en-GB" sz="4400" dirty="0" smtClean="0"/>
              <a:t>Benefits to the Interim Manager </a:t>
            </a:r>
            <a:endParaRPr lang="en-GB" sz="4400" dirty="0"/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539552" y="1988840"/>
            <a:ext cx="8219256" cy="331236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endParaRPr lang="en-GB" sz="2400" dirty="0" smtClean="0"/>
          </a:p>
          <a:p>
            <a:r>
              <a:rPr lang="en-GB" sz="2400" dirty="0" smtClean="0"/>
              <a:t>In charge of own destiny</a:t>
            </a:r>
          </a:p>
          <a:p>
            <a:r>
              <a:rPr lang="en-GB" sz="2400" dirty="0" smtClean="0"/>
              <a:t>Choice of assignments</a:t>
            </a:r>
          </a:p>
          <a:p>
            <a:r>
              <a:rPr lang="en-GB" sz="2400" dirty="0" smtClean="0"/>
              <a:t>New project, new client each time</a:t>
            </a:r>
          </a:p>
          <a:p>
            <a:r>
              <a:rPr lang="en-GB" sz="2400" dirty="0"/>
              <a:t>Flexibility</a:t>
            </a:r>
          </a:p>
          <a:p>
            <a:r>
              <a:rPr lang="en-GB" sz="2400" dirty="0" smtClean="0"/>
              <a:t>‘Inverted age-ism’</a:t>
            </a:r>
          </a:p>
          <a:p>
            <a:r>
              <a:rPr lang="en-GB" sz="2400" dirty="0" smtClean="0"/>
              <a:t>Using talents to the full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289829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9512" y="1124744"/>
            <a:ext cx="8424936" cy="1780108"/>
          </a:xfrm>
        </p:spPr>
        <p:txBody>
          <a:bodyPr>
            <a:noAutofit/>
          </a:bodyPr>
          <a:lstStyle/>
          <a:p>
            <a:pPr algn="l"/>
            <a:r>
              <a:rPr lang="en-GB" sz="6000" dirty="0" smtClean="0"/>
              <a:t>What does it take?</a:t>
            </a:r>
            <a:endParaRPr lang="en-GB" sz="6000" dirty="0"/>
          </a:p>
        </p:txBody>
      </p:sp>
      <p:pic>
        <p:nvPicPr>
          <p:cNvPr id="5122" name="Picture 2" descr="C:\Users\Maggie\AppData\Local\Microsoft\Windows\Temporary Internet Files\Content.IE5\49Q7EKLM\MC900442094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140968"/>
            <a:ext cx="2221818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188640"/>
            <a:ext cx="1722120" cy="169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458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1988840"/>
            <a:ext cx="8219256" cy="3816424"/>
          </a:xfrm>
        </p:spPr>
        <p:txBody>
          <a:bodyPr>
            <a:normAutofit/>
          </a:bodyPr>
          <a:lstStyle/>
          <a:p>
            <a:r>
              <a:rPr lang="en-GB" sz="3200" dirty="0" smtClean="0"/>
              <a:t>High emotional resilience </a:t>
            </a:r>
          </a:p>
          <a:p>
            <a:r>
              <a:rPr lang="en-GB" sz="3200" dirty="0" smtClean="0"/>
              <a:t>Professionalism and commitment  </a:t>
            </a:r>
          </a:p>
          <a:p>
            <a:r>
              <a:rPr lang="en-GB" sz="3200" dirty="0" smtClean="0"/>
              <a:t>Ability to hit the ground running </a:t>
            </a:r>
          </a:p>
          <a:p>
            <a:r>
              <a:rPr lang="en-GB" sz="3200" dirty="0" smtClean="0"/>
              <a:t>Understanding of USPs</a:t>
            </a:r>
          </a:p>
          <a:p>
            <a:r>
              <a:rPr lang="en-GB" sz="3200" dirty="0" smtClean="0"/>
              <a:t>Different mind set</a:t>
            </a:r>
          </a:p>
          <a:p>
            <a:r>
              <a:rPr lang="en-GB" sz="3200" dirty="0" smtClean="0"/>
              <a:t>Adaptability </a:t>
            </a:r>
          </a:p>
          <a:p>
            <a:r>
              <a:rPr lang="en-GB" sz="3200" dirty="0" smtClean="0"/>
              <a:t>Business development </a:t>
            </a:r>
          </a:p>
          <a:p>
            <a:endParaRPr lang="en-GB" sz="2400" dirty="0" smtClean="0"/>
          </a:p>
          <a:p>
            <a:endParaRPr lang="en-GB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000" dirty="0" smtClean="0"/>
              <a:t>What does it take?</a:t>
            </a:r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2029935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1600200"/>
            <a:ext cx="8280920" cy="2188840"/>
          </a:xfrm>
        </p:spPr>
        <p:txBody>
          <a:bodyPr>
            <a:noAutofit/>
          </a:bodyPr>
          <a:lstStyle/>
          <a:p>
            <a:pPr algn="l"/>
            <a:r>
              <a:rPr lang="en-GB" sz="6000" dirty="0" smtClean="0"/>
              <a:t/>
            </a:r>
            <a:br>
              <a:rPr lang="en-GB" sz="6000" dirty="0" smtClean="0"/>
            </a:br>
            <a:r>
              <a:rPr lang="en-GB" sz="6000" dirty="0" smtClean="0"/>
              <a:t>Opportunity Sources..</a:t>
            </a:r>
            <a:br>
              <a:rPr lang="en-GB" sz="6000" dirty="0" smtClean="0"/>
            </a:br>
            <a:endParaRPr lang="en-GB" sz="6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3" y="260648"/>
            <a:ext cx="2808312" cy="16495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3284984"/>
            <a:ext cx="3091904" cy="158417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2924944"/>
            <a:ext cx="1781944" cy="1781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973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1988840"/>
            <a:ext cx="8219256" cy="2736304"/>
          </a:xfrm>
        </p:spPr>
        <p:txBody>
          <a:bodyPr>
            <a:normAutofit/>
          </a:bodyPr>
          <a:lstStyle/>
          <a:p>
            <a:r>
              <a:rPr lang="en-GB" sz="3200" dirty="0" smtClean="0"/>
              <a:t>‘Little Black Book’</a:t>
            </a:r>
          </a:p>
          <a:p>
            <a:r>
              <a:rPr lang="en-GB" sz="3200" dirty="0" smtClean="0"/>
              <a:t>Interim service providers</a:t>
            </a:r>
          </a:p>
          <a:p>
            <a:r>
              <a:rPr lang="en-GB" sz="3200" dirty="0" smtClean="0"/>
              <a:t>Referrals</a:t>
            </a:r>
          </a:p>
          <a:p>
            <a:r>
              <a:rPr lang="en-GB" sz="3200" dirty="0" smtClean="0"/>
              <a:t>Previous clients</a:t>
            </a:r>
          </a:p>
          <a:p>
            <a:endParaRPr lang="en-GB" sz="3200" dirty="0" smtClean="0"/>
          </a:p>
          <a:p>
            <a:endParaRPr lang="en-GB" sz="3200" dirty="0" smtClean="0"/>
          </a:p>
          <a:p>
            <a:endParaRPr lang="en-GB" sz="2400" dirty="0" smtClean="0"/>
          </a:p>
          <a:p>
            <a:endParaRPr lang="en-GB" sz="2400" dirty="0" smtClean="0"/>
          </a:p>
          <a:p>
            <a:endParaRPr lang="en-GB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6000" dirty="0" smtClean="0"/>
              <a:t>Opportunity sources…</a:t>
            </a:r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1888359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1988840"/>
            <a:ext cx="8219256" cy="3816424"/>
          </a:xfrm>
        </p:spPr>
        <p:txBody>
          <a:bodyPr>
            <a:normAutofit/>
          </a:bodyPr>
          <a:lstStyle/>
          <a:p>
            <a:r>
              <a:rPr lang="en-GB" sz="3200" dirty="0" smtClean="0"/>
              <a:t>SME</a:t>
            </a:r>
          </a:p>
          <a:p>
            <a:r>
              <a:rPr lang="en-GB" sz="3200" dirty="0" smtClean="0"/>
              <a:t>PLC</a:t>
            </a:r>
          </a:p>
          <a:p>
            <a:r>
              <a:rPr lang="en-GB" sz="3200" dirty="0" smtClean="0"/>
              <a:t>PE/VC</a:t>
            </a:r>
          </a:p>
          <a:p>
            <a:r>
              <a:rPr lang="en-GB" sz="3200" dirty="0" smtClean="0"/>
              <a:t>Turnaround</a:t>
            </a:r>
          </a:p>
          <a:p>
            <a:r>
              <a:rPr lang="en-GB" sz="3200" dirty="0" smtClean="0"/>
              <a:t>Public and private sector</a:t>
            </a:r>
          </a:p>
          <a:p>
            <a:endParaRPr lang="en-GB" sz="2400" dirty="0" smtClean="0"/>
          </a:p>
          <a:p>
            <a:endParaRPr lang="en-GB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000" dirty="0" smtClean="0"/>
              <a:t>Types of client</a:t>
            </a:r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3146005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4392488"/>
          </a:xfrm>
        </p:spPr>
        <p:txBody>
          <a:bodyPr>
            <a:normAutofit/>
          </a:bodyPr>
          <a:lstStyle/>
          <a:p>
            <a:r>
              <a:rPr lang="en-GB" b="0" dirty="0" smtClean="0"/>
              <a:t>	</a:t>
            </a:r>
            <a:br>
              <a:rPr lang="en-GB" b="0" dirty="0" smtClean="0"/>
            </a:br>
            <a:r>
              <a:rPr lang="en-GB" sz="5400" b="0" dirty="0" smtClean="0"/>
              <a:t>What </a:t>
            </a:r>
            <a:r>
              <a:rPr lang="en-GB" sz="5400" b="0" dirty="0" smtClean="0"/>
              <a:t>is it really like?</a:t>
            </a:r>
            <a:br>
              <a:rPr lang="en-GB" sz="5400" b="0" dirty="0" smtClean="0"/>
            </a:br>
            <a:r>
              <a:rPr lang="en-GB" sz="5400" b="0" dirty="0" smtClean="0"/>
              <a:t>Case studies…..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>	</a:t>
            </a:r>
            <a:endParaRPr lang="en-GB" b="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3789412"/>
            <a:ext cx="6629400" cy="2331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692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9512" y="1600200"/>
            <a:ext cx="8424936" cy="1780108"/>
          </a:xfrm>
        </p:spPr>
        <p:txBody>
          <a:bodyPr>
            <a:noAutofit/>
          </a:bodyPr>
          <a:lstStyle/>
          <a:p>
            <a:pPr algn="l"/>
            <a:r>
              <a:rPr lang="en-GB" sz="6000" dirty="0" smtClean="0"/>
              <a:t>Future….?</a:t>
            </a:r>
            <a:endParaRPr lang="en-GB" sz="6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916832"/>
            <a:ext cx="3685416" cy="2915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760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95736" y="1916832"/>
            <a:ext cx="5184576" cy="1780108"/>
          </a:xfrm>
        </p:spPr>
        <p:txBody>
          <a:bodyPr>
            <a:noAutofit/>
          </a:bodyPr>
          <a:lstStyle/>
          <a:p>
            <a:pPr algn="l"/>
            <a:r>
              <a:rPr lang="en-GB" sz="6000" dirty="0" smtClean="0"/>
              <a:t>Questions? </a:t>
            </a:r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1625107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9512" y="548680"/>
            <a:ext cx="8424936" cy="2831628"/>
          </a:xfrm>
        </p:spPr>
        <p:txBody>
          <a:bodyPr>
            <a:noAutofit/>
          </a:bodyPr>
          <a:lstStyle/>
          <a:p>
            <a:pPr algn="l"/>
            <a:r>
              <a:rPr lang="en-GB" sz="5400" dirty="0" smtClean="0"/>
              <a:t>Barry Waller</a:t>
            </a:r>
            <a:br>
              <a:rPr lang="en-GB" sz="5400" dirty="0" smtClean="0"/>
            </a:br>
            <a:r>
              <a:rPr lang="en-GB" sz="5400" dirty="0" smtClean="0"/>
              <a:t>Head of EIM Practice</a:t>
            </a:r>
            <a:r>
              <a:rPr lang="en-GB" sz="6000" dirty="0" smtClean="0"/>
              <a:t/>
            </a:r>
            <a:br>
              <a:rPr lang="en-GB" sz="6000" dirty="0" smtClean="0"/>
            </a:br>
            <a:endParaRPr lang="en-GB" sz="6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3694440"/>
            <a:ext cx="4393665" cy="1302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46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165</TotalTime>
  <Words>187</Words>
  <Application>Microsoft Office PowerPoint</Application>
  <PresentationFormat>On-screen Show (4:3)</PresentationFormat>
  <Paragraphs>76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Concourse</vt:lpstr>
      <vt:lpstr>Executive Interim Management </vt:lpstr>
      <vt:lpstr> What is Executive  Interim Management?   </vt:lpstr>
      <vt:lpstr>     What is an Executive Interim Manager?   </vt:lpstr>
      <vt:lpstr>     Why are Executive Interim Managers used?    </vt:lpstr>
      <vt:lpstr>     Where do Executive Interim Managers operate?    </vt:lpstr>
      <vt:lpstr>     How do they operate?     </vt:lpstr>
      <vt:lpstr>Size of potential market?</vt:lpstr>
      <vt:lpstr>Benefits to the client</vt:lpstr>
      <vt:lpstr>Benefits to the Interim Manager </vt:lpstr>
      <vt:lpstr>What does it take?</vt:lpstr>
      <vt:lpstr>What does it take?</vt:lpstr>
      <vt:lpstr> Opportunity Sources.. </vt:lpstr>
      <vt:lpstr>Opportunity sources…</vt:lpstr>
      <vt:lpstr>Types of client</vt:lpstr>
      <vt:lpstr>  What is it really like? Case studies…..   </vt:lpstr>
      <vt:lpstr>Future….?</vt:lpstr>
      <vt:lpstr>Questions? </vt:lpstr>
      <vt:lpstr>Barry Waller Head of EIM Practice 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Executive Interim Management</dc:title>
  <dc:creator>Maggie</dc:creator>
  <cp:lastModifiedBy>Maggie</cp:lastModifiedBy>
  <cp:revision>21</cp:revision>
  <dcterms:created xsi:type="dcterms:W3CDTF">2013-09-22T18:56:18Z</dcterms:created>
  <dcterms:modified xsi:type="dcterms:W3CDTF">2013-09-25T19:30:39Z</dcterms:modified>
</cp:coreProperties>
</file>