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sldIdLst>
    <p:sldId id="256" r:id="rId2"/>
    <p:sldId id="257" r:id="rId3"/>
    <p:sldId id="261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61A-250E-4A29-9E9B-599CA3838FA1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de montage séquent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26/09/13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823242C-D747-4ADD-80D8-99421268E3A8}" type="datetime1">
              <a:rPr lang="en-US" smtClean="0"/>
              <a:pPr/>
              <a:t>26/09/13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smtClean="0"/>
              <a:t>have</a:t>
            </a:r>
            <a:r>
              <a:rPr lang="fr-FR" dirty="0" smtClean="0"/>
              <a:t> </a:t>
            </a:r>
            <a:r>
              <a:rPr lang="fr-FR" dirty="0" err="1" smtClean="0"/>
              <a:t>France’s</a:t>
            </a:r>
            <a:r>
              <a:rPr lang="fr-FR" dirty="0" smtClean="0"/>
              <a:t> </a:t>
            </a:r>
            <a:r>
              <a:rPr lang="fr-FR" dirty="0" err="1" smtClean="0"/>
              <a:t>Accountants</a:t>
            </a:r>
            <a:r>
              <a:rPr lang="fr-FR" dirty="0" smtClean="0"/>
              <a:t> come </a:t>
            </a:r>
            <a:r>
              <a:rPr lang="fr-FR" dirty="0" err="1" smtClean="0"/>
              <a:t>from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A short </a:t>
            </a:r>
            <a:r>
              <a:rPr lang="fr-FR" dirty="0" err="1" smtClean="0"/>
              <a:t>presentation</a:t>
            </a:r>
            <a:r>
              <a:rPr lang="fr-FR" dirty="0" smtClean="0"/>
              <a:t> by</a:t>
            </a:r>
          </a:p>
          <a:p>
            <a:r>
              <a:rPr lang="fr-FR" dirty="0" smtClean="0"/>
              <a:t>Carlos Ramirez</a:t>
            </a:r>
          </a:p>
          <a:p>
            <a:r>
              <a:rPr lang="fr-FR" dirty="0" err="1" smtClean="0"/>
              <a:t>Department</a:t>
            </a:r>
            <a:r>
              <a:rPr lang="fr-FR" dirty="0" smtClean="0"/>
              <a:t> of </a:t>
            </a:r>
            <a:r>
              <a:rPr lang="fr-FR" dirty="0" err="1" smtClean="0"/>
              <a:t>Accounting</a:t>
            </a:r>
            <a:r>
              <a:rPr lang="fr-FR" dirty="0" smtClean="0"/>
              <a:t> and Management Control</a:t>
            </a:r>
          </a:p>
          <a:p>
            <a:r>
              <a:rPr lang="fr-FR" dirty="0" smtClean="0"/>
              <a:t>HEC Paris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0136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The French profession as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maybe</a:t>
            </a:r>
            <a:r>
              <a:rPr lang="fr-FR" dirty="0" smtClean="0"/>
              <a:t>) </a:t>
            </a:r>
            <a:r>
              <a:rPr lang="fr-FR" dirty="0" smtClean="0"/>
              <a:t>know </a:t>
            </a:r>
            <a:r>
              <a:rPr lang="fr-FR" dirty="0" err="1" smtClean="0"/>
              <a:t>it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7" name="Espace réservé du contenu 16"/>
          <p:cNvSpPr>
            <a:spLocks noGrp="1"/>
          </p:cNvSpPr>
          <p:nvPr>
            <p:ph sz="half" idx="2"/>
          </p:nvPr>
        </p:nvSpPr>
        <p:spPr>
          <a:xfrm>
            <a:off x="685800" y="3867369"/>
            <a:ext cx="3611880" cy="245330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19 303 professionals</a:t>
            </a:r>
          </a:p>
          <a:p>
            <a:r>
              <a:rPr lang="en-US" sz="2800" dirty="0" smtClean="0"/>
              <a:t>Founded in 1969</a:t>
            </a:r>
            <a:endParaRPr lang="en-US" sz="2800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9" name="Espace réservé du contenu 18"/>
          <p:cNvSpPr>
            <a:spLocks noGrp="1"/>
          </p:cNvSpPr>
          <p:nvPr>
            <p:ph sz="quarter" idx="4"/>
          </p:nvPr>
        </p:nvSpPr>
        <p:spPr>
          <a:xfrm>
            <a:off x="4845526" y="3867369"/>
            <a:ext cx="3611880" cy="245330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18 570 professionals</a:t>
            </a:r>
          </a:p>
          <a:p>
            <a:r>
              <a:rPr lang="en-US" sz="2800" dirty="0" smtClean="0"/>
              <a:t>Founded in 1945… well, actually 1942</a:t>
            </a:r>
            <a:endParaRPr lang="en-US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85" y="1886169"/>
            <a:ext cx="4006613" cy="19812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909" y="1886169"/>
            <a:ext cx="3797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3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428" y="495486"/>
            <a:ext cx="6978843" cy="6858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are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French </a:t>
            </a:r>
            <a:r>
              <a:rPr lang="fr-FR" dirty="0" smtClean="0"/>
              <a:t>Professions?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Accounting </a:t>
            </a:r>
            <a:r>
              <a:rPr lang="en-GB" dirty="0" err="1" smtClean="0"/>
              <a:t>vs</a:t>
            </a:r>
            <a:r>
              <a:rPr lang="en-GB" dirty="0" smtClean="0"/>
              <a:t> auditing: for a very long time, audit and accounting have been two separate things in France</a:t>
            </a:r>
          </a:p>
          <a:p>
            <a:r>
              <a:rPr lang="en-GB" dirty="0" err="1" smtClean="0"/>
              <a:t>Clochemerle</a:t>
            </a:r>
            <a:r>
              <a:rPr lang="en-GB" dirty="0" smtClean="0"/>
              <a:t>: although both institutions have been headed successively by the same men, they have been, until recently, very often at war</a:t>
            </a:r>
          </a:p>
          <a:p>
            <a:r>
              <a:rPr lang="en-GB" dirty="0" smtClean="0"/>
              <a:t>“</a:t>
            </a:r>
            <a:r>
              <a:rPr lang="en-GB" dirty="0" err="1" smtClean="0"/>
              <a:t>Deux</a:t>
            </a:r>
            <a:r>
              <a:rPr lang="en-GB" dirty="0" smtClean="0"/>
              <a:t> </a:t>
            </a:r>
            <a:r>
              <a:rPr lang="en-GB" dirty="0" err="1" smtClean="0"/>
              <a:t>fois</a:t>
            </a:r>
            <a:r>
              <a:rPr lang="en-GB" dirty="0" smtClean="0"/>
              <a:t> plus de </a:t>
            </a:r>
            <a:r>
              <a:rPr lang="en-GB" dirty="0" err="1" smtClean="0"/>
              <a:t>légions</a:t>
            </a:r>
            <a:r>
              <a:rPr lang="en-GB" dirty="0" smtClean="0"/>
              <a:t> </a:t>
            </a:r>
            <a:r>
              <a:rPr lang="en-GB" dirty="0" err="1" smtClean="0"/>
              <a:t>d’honneur</a:t>
            </a:r>
            <a:r>
              <a:rPr lang="en-GB" dirty="0" smtClean="0"/>
              <a:t>…”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571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543888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are French </a:t>
            </a:r>
            <a:r>
              <a:rPr lang="fr-FR" dirty="0" err="1" smtClean="0"/>
              <a:t>accountants</a:t>
            </a:r>
            <a:r>
              <a:rPr lang="fr-FR" dirty="0" smtClean="0"/>
              <a:t> </a:t>
            </a:r>
            <a:r>
              <a:rPr lang="fr-FR" dirty="0" err="1" smtClean="0"/>
              <a:t>so</a:t>
            </a:r>
            <a:r>
              <a:rPr lang="fr-FR" dirty="0" smtClean="0"/>
              <a:t> few?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Turf </a:t>
            </a:r>
            <a:r>
              <a:rPr lang="fr-FR" dirty="0" err="1" smtClean="0"/>
              <a:t>battles</a:t>
            </a:r>
            <a:r>
              <a:rPr lang="fr-FR" dirty="0" smtClean="0"/>
              <a:t>: an </a:t>
            </a:r>
            <a:r>
              <a:rPr lang="fr-FR" dirty="0" err="1" smtClean="0"/>
              <a:t>history</a:t>
            </a:r>
            <a:r>
              <a:rPr lang="fr-FR" dirty="0" smtClean="0"/>
              <a:t> of exclusion </a:t>
            </a:r>
            <a:r>
              <a:rPr lang="fr-FR" dirty="0" err="1" smtClean="0"/>
              <a:t>before</a:t>
            </a:r>
            <a:r>
              <a:rPr lang="fr-FR" dirty="0" smtClean="0"/>
              <a:t> recognition</a:t>
            </a:r>
          </a:p>
          <a:p>
            <a:r>
              <a:rPr lang="fr-FR" dirty="0" smtClean="0"/>
              <a:t>Sole practice as a model: </a:t>
            </a:r>
            <a:r>
              <a:rPr lang="fr-FR" dirty="0" err="1" smtClean="0"/>
              <a:t>from</a:t>
            </a:r>
            <a:r>
              <a:rPr lang="fr-FR" dirty="0" smtClean="0"/>
              <a:t> the expert in </a:t>
            </a:r>
            <a:r>
              <a:rPr lang="fr-FR" dirty="0" err="1" smtClean="0"/>
              <a:t>accounting</a:t>
            </a:r>
            <a:r>
              <a:rPr lang="fr-FR" dirty="0" smtClean="0"/>
              <a:t> to the expert-comptable</a:t>
            </a:r>
          </a:p>
          <a:p>
            <a:r>
              <a:rPr lang="fr-FR" dirty="0" err="1" smtClean="0"/>
              <a:t>Lesser</a:t>
            </a:r>
            <a:r>
              <a:rPr lang="fr-FR" dirty="0" smtClean="0"/>
              <a:t> </a:t>
            </a:r>
            <a:r>
              <a:rPr lang="fr-FR" dirty="0" err="1" smtClean="0"/>
              <a:t>brothers</a:t>
            </a:r>
            <a:r>
              <a:rPr lang="fr-FR" dirty="0" smtClean="0"/>
              <a:t>: </a:t>
            </a:r>
            <a:r>
              <a:rPr lang="fr-FR" dirty="0" err="1"/>
              <a:t>g</a:t>
            </a:r>
            <a:r>
              <a:rPr lang="fr-FR" dirty="0" err="1" smtClean="0"/>
              <a:t>enerally</a:t>
            </a:r>
            <a:r>
              <a:rPr lang="fr-FR" dirty="0" smtClean="0"/>
              <a:t>, a </a:t>
            </a:r>
            <a:r>
              <a:rPr lang="fr-FR" dirty="0" err="1" smtClean="0"/>
              <a:t>lack</a:t>
            </a:r>
            <a:r>
              <a:rPr lang="fr-FR" dirty="0" smtClean="0"/>
              <a:t> of or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belated</a:t>
            </a:r>
            <a:r>
              <a:rPr lang="fr-FR" dirty="0" smtClean="0"/>
              <a:t> </a:t>
            </a:r>
            <a:r>
              <a:rPr lang="fr-FR" dirty="0" err="1" smtClean="0"/>
              <a:t>interest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State in the </a:t>
            </a:r>
            <a:r>
              <a:rPr lang="fr-FR" dirty="0" err="1" smtClean="0"/>
              <a:t>development</a:t>
            </a:r>
            <a:r>
              <a:rPr lang="fr-FR" dirty="0" smtClean="0"/>
              <a:t> of a </a:t>
            </a:r>
            <a:r>
              <a:rPr lang="fr-FR" dirty="0" err="1" smtClean="0"/>
              <a:t>strong</a:t>
            </a:r>
            <a:r>
              <a:rPr lang="fr-FR" dirty="0" smtClean="0"/>
              <a:t> </a:t>
            </a:r>
            <a:r>
              <a:rPr lang="fr-FR" dirty="0" err="1" smtClean="0"/>
              <a:t>accountancy</a:t>
            </a:r>
            <a:r>
              <a:rPr lang="fr-FR" dirty="0" smtClean="0"/>
              <a:t> profession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394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703360"/>
            <a:ext cx="6400800" cy="685800"/>
          </a:xfrm>
        </p:spPr>
        <p:txBody>
          <a:bodyPr>
            <a:noAutofit/>
          </a:bodyPr>
          <a:lstStyle/>
          <a:p>
            <a:r>
              <a:rPr lang="fr-FR" sz="3200" dirty="0" err="1" smtClean="0"/>
              <a:t>Why</a:t>
            </a:r>
            <a:r>
              <a:rPr lang="fr-FR" sz="3200" dirty="0" smtClean="0"/>
              <a:t> have relations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certain (</a:t>
            </a:r>
            <a:r>
              <a:rPr lang="fr-FR" sz="3200" dirty="0" err="1"/>
              <a:t>A</a:t>
            </a:r>
            <a:r>
              <a:rPr lang="fr-FR" sz="3200" dirty="0" err="1" smtClean="0"/>
              <a:t>nglo-American</a:t>
            </a:r>
            <a:r>
              <a:rPr lang="fr-FR" sz="3200" dirty="0" smtClean="0"/>
              <a:t>) </a:t>
            </a:r>
            <a:r>
              <a:rPr lang="fr-FR" sz="3200" dirty="0" err="1" smtClean="0"/>
              <a:t>firms</a:t>
            </a:r>
            <a:r>
              <a:rPr lang="fr-FR" sz="3200" dirty="0" smtClean="0"/>
              <a:t> and </a:t>
            </a:r>
            <a:br>
              <a:rPr lang="fr-FR" sz="3200" dirty="0" smtClean="0"/>
            </a:br>
            <a:r>
              <a:rPr lang="fr-FR" sz="3200" dirty="0" smtClean="0"/>
              <a:t>French </a:t>
            </a:r>
            <a:r>
              <a:rPr lang="fr-FR" sz="3200" dirty="0" err="1" smtClean="0"/>
              <a:t>professional</a:t>
            </a:r>
            <a:r>
              <a:rPr lang="fr-FR" sz="3200" dirty="0" smtClean="0"/>
              <a:t> institutions been </a:t>
            </a:r>
            <a:r>
              <a:rPr lang="fr-FR" sz="3200" dirty="0" err="1" smtClean="0"/>
              <a:t>at</a:t>
            </a:r>
            <a:r>
              <a:rPr lang="fr-FR" sz="3200" dirty="0" smtClean="0"/>
              <a:t> times </a:t>
            </a:r>
            <a:r>
              <a:rPr lang="fr-FR" sz="3200" dirty="0" err="1" smtClean="0"/>
              <a:t>uneasy</a:t>
            </a:r>
            <a:r>
              <a:rPr lang="fr-FR" sz="3200" dirty="0" smtClean="0"/>
              <a:t>?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2471453"/>
            <a:ext cx="7770813" cy="3654709"/>
          </a:xfrm>
        </p:spPr>
        <p:txBody>
          <a:bodyPr/>
          <a:lstStyle/>
          <a:p>
            <a:r>
              <a:rPr lang="fr-FR" dirty="0" err="1" smtClean="0"/>
              <a:t>Worlds</a:t>
            </a:r>
            <a:r>
              <a:rPr lang="fr-FR" dirty="0" smtClean="0"/>
              <a:t> </a:t>
            </a:r>
            <a:r>
              <a:rPr lang="fr-FR" dirty="0" err="1" smtClean="0"/>
              <a:t>apart</a:t>
            </a:r>
            <a:r>
              <a:rPr lang="fr-FR" dirty="0" smtClean="0"/>
              <a:t>: a </a:t>
            </a:r>
            <a:r>
              <a:rPr lang="fr-FR" dirty="0" err="1" smtClean="0"/>
              <a:t>presence</a:t>
            </a:r>
            <a:r>
              <a:rPr lang="fr-FR" dirty="0" smtClean="0"/>
              <a:t> in France </a:t>
            </a:r>
            <a:r>
              <a:rPr lang="fr-FR" dirty="0" err="1" smtClean="0"/>
              <a:t>that</a:t>
            </a:r>
            <a:r>
              <a:rPr lang="fr-FR" dirty="0" smtClean="0"/>
              <a:t> dates back </a:t>
            </a:r>
            <a:r>
              <a:rPr lang="fr-FR" dirty="0" smtClean="0"/>
              <a:t>a long time but a more </a:t>
            </a:r>
            <a:r>
              <a:rPr lang="fr-FR" dirty="0" err="1" smtClean="0"/>
              <a:t>recent</a:t>
            </a:r>
            <a:r>
              <a:rPr lang="fr-FR" dirty="0" smtClean="0"/>
              <a:t> </a:t>
            </a:r>
            <a:r>
              <a:rPr lang="fr-FR" dirty="0" err="1" smtClean="0"/>
              <a:t>interest</a:t>
            </a:r>
            <a:r>
              <a:rPr lang="fr-FR" dirty="0" smtClean="0"/>
              <a:t> in the French </a:t>
            </a:r>
            <a:r>
              <a:rPr lang="fr-FR" dirty="0" err="1" smtClean="0"/>
              <a:t>market</a:t>
            </a:r>
            <a:r>
              <a:rPr lang="fr-FR" dirty="0" smtClean="0"/>
              <a:t> for </a:t>
            </a:r>
            <a:r>
              <a:rPr lang="fr-FR" dirty="0" err="1" smtClean="0"/>
              <a:t>professional</a:t>
            </a:r>
            <a:r>
              <a:rPr lang="fr-FR" dirty="0" smtClean="0"/>
              <a:t> services</a:t>
            </a:r>
          </a:p>
          <a:p>
            <a:r>
              <a:rPr lang="fr-FR" dirty="0" err="1" smtClean="0"/>
              <a:t>Wars</a:t>
            </a:r>
            <a:r>
              <a:rPr lang="fr-FR" dirty="0" smtClean="0"/>
              <a:t> of attrition</a:t>
            </a:r>
            <a:r>
              <a:rPr lang="fr-FR" dirty="0" smtClean="0"/>
              <a:t>: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confronting</a:t>
            </a:r>
            <a:r>
              <a:rPr lang="fr-FR" dirty="0" smtClean="0"/>
              <a:t> the </a:t>
            </a:r>
            <a:r>
              <a:rPr lang="fr-FR" dirty="0" err="1" smtClean="0"/>
              <a:t>invaders</a:t>
            </a:r>
            <a:r>
              <a:rPr lang="fr-FR" dirty="0" smtClean="0"/>
              <a:t> to </a:t>
            </a:r>
            <a:r>
              <a:rPr lang="fr-FR" dirty="0" err="1" smtClean="0"/>
              <a:t>developping</a:t>
            </a:r>
            <a:r>
              <a:rPr lang="fr-FR" dirty="0" smtClean="0"/>
              <a:t> an alternative </a:t>
            </a:r>
            <a:r>
              <a:rPr lang="fr-FR" dirty="0" err="1" smtClean="0"/>
              <a:t>professional</a:t>
            </a:r>
            <a:r>
              <a:rPr lang="fr-FR" dirty="0" smtClean="0"/>
              <a:t> model</a:t>
            </a:r>
          </a:p>
          <a:p>
            <a:r>
              <a:rPr lang="fr-FR" dirty="0" smtClean="0"/>
              <a:t>Winners </a:t>
            </a:r>
            <a:r>
              <a:rPr lang="fr-FR" dirty="0" err="1" smtClean="0"/>
              <a:t>take</a:t>
            </a:r>
            <a:r>
              <a:rPr lang="fr-FR" dirty="0" smtClean="0"/>
              <a:t> all: </a:t>
            </a:r>
            <a:r>
              <a:rPr lang="fr-FR" dirty="0" err="1" smtClean="0"/>
              <a:t>inner</a:t>
            </a:r>
            <a:r>
              <a:rPr lang="fr-FR" dirty="0" smtClean="0"/>
              <a:t> </a:t>
            </a:r>
            <a:r>
              <a:rPr lang="fr-FR" dirty="0" err="1" smtClean="0"/>
              <a:t>workings</a:t>
            </a:r>
            <a:r>
              <a:rPr lang="fr-FR" dirty="0" smtClean="0"/>
              <a:t> of the domination of the </a:t>
            </a:r>
            <a:r>
              <a:rPr lang="fr-FR" dirty="0" err="1" smtClean="0"/>
              <a:t>Big</a:t>
            </a:r>
            <a:r>
              <a:rPr lang="fr-FR" dirty="0" smtClean="0"/>
              <a:t> 4 </a:t>
            </a:r>
            <a:r>
              <a:rPr lang="fr-FR" dirty="0" err="1" smtClean="0"/>
              <a:t>firms</a:t>
            </a:r>
            <a:r>
              <a:rPr lang="fr-FR" dirty="0" smtClean="0"/>
              <a:t> on the French profession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14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err="1" smtClean="0"/>
              <a:t>Why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</a:t>
            </a:r>
            <a:r>
              <a:rPr lang="fr-FR" sz="3200" dirty="0" err="1" smtClean="0"/>
              <a:t>it</a:t>
            </a:r>
            <a:r>
              <a:rPr lang="fr-FR" sz="3200" dirty="0" smtClean="0"/>
              <a:t> </a:t>
            </a:r>
            <a:r>
              <a:rPr lang="fr-FR" sz="3200" dirty="0" err="1" smtClean="0"/>
              <a:t>interesting</a:t>
            </a:r>
            <a:r>
              <a:rPr lang="fr-FR" sz="3200" dirty="0" smtClean="0"/>
              <a:t> to </a:t>
            </a:r>
            <a:r>
              <a:rPr lang="fr-FR" sz="3200" dirty="0" err="1" smtClean="0"/>
              <a:t>study</a:t>
            </a:r>
            <a:r>
              <a:rPr lang="fr-FR" sz="3200" dirty="0" smtClean="0"/>
              <a:t> </a:t>
            </a: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smtClean="0"/>
              <a:t>the </a:t>
            </a:r>
            <a:r>
              <a:rPr lang="fr-FR" sz="3200" dirty="0" err="1"/>
              <a:t>h</a:t>
            </a:r>
            <a:r>
              <a:rPr lang="fr-FR" sz="3200" dirty="0" err="1" smtClean="0"/>
              <a:t>istory</a:t>
            </a:r>
            <a:r>
              <a:rPr lang="fr-FR" sz="3200" dirty="0" smtClean="0"/>
              <a:t> </a:t>
            </a:r>
            <a:r>
              <a:rPr lang="fr-FR" sz="3200" dirty="0" smtClean="0"/>
              <a:t>of French </a:t>
            </a:r>
            <a:r>
              <a:rPr lang="fr-FR" sz="3200" dirty="0" err="1" smtClean="0"/>
              <a:t>accountants</a:t>
            </a:r>
            <a:r>
              <a:rPr lang="fr-FR" sz="3200" dirty="0" smtClean="0"/>
              <a:t>?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An </a:t>
            </a:r>
            <a:r>
              <a:rPr lang="fr-FR" sz="2400" dirty="0" err="1" smtClean="0"/>
              <a:t>attempt</a:t>
            </a:r>
            <a:r>
              <a:rPr lang="fr-FR" sz="2400" dirty="0" smtClean="0"/>
              <a:t> </a:t>
            </a:r>
            <a:r>
              <a:rPr lang="fr-FR" sz="2400" dirty="0" err="1" smtClean="0"/>
              <a:t>at</a:t>
            </a:r>
            <a:r>
              <a:rPr lang="fr-FR" sz="2400" dirty="0" smtClean="0"/>
              <a:t> </a:t>
            </a:r>
            <a:r>
              <a:rPr lang="fr-FR" sz="2400" dirty="0" err="1" smtClean="0"/>
              <a:t>filling</a:t>
            </a:r>
            <a:r>
              <a:rPr lang="fr-FR" sz="2400" dirty="0" smtClean="0"/>
              <a:t> a gap </a:t>
            </a:r>
            <a:r>
              <a:rPr lang="fr-FR" sz="2400" dirty="0" smtClean="0"/>
              <a:t>in </a:t>
            </a:r>
            <a:r>
              <a:rPr lang="fr-FR" sz="2400" dirty="0" err="1" smtClean="0"/>
              <a:t>sociological</a:t>
            </a:r>
            <a:r>
              <a:rPr lang="fr-FR" sz="2400" dirty="0" smtClean="0"/>
              <a:t> and </a:t>
            </a:r>
            <a:r>
              <a:rPr lang="fr-FR" sz="2400" dirty="0" err="1" smtClean="0"/>
              <a:t>historical</a:t>
            </a:r>
            <a:r>
              <a:rPr lang="fr-FR" sz="2400" dirty="0" smtClean="0"/>
              <a:t> </a:t>
            </a:r>
            <a:r>
              <a:rPr lang="fr-FR" sz="2400" dirty="0" err="1" smtClean="0"/>
              <a:t>knowledge</a:t>
            </a:r>
            <a:endParaRPr lang="fr-FR" sz="2400" dirty="0" smtClean="0"/>
          </a:p>
          <a:p>
            <a:r>
              <a:rPr lang="fr-FR" sz="2400" dirty="0" smtClean="0"/>
              <a:t>A </a:t>
            </a:r>
            <a:r>
              <a:rPr lang="fr-FR" sz="2400" dirty="0" err="1" smtClean="0"/>
              <a:t>better</a:t>
            </a:r>
            <a:r>
              <a:rPr lang="fr-FR" sz="2400" dirty="0" smtClean="0"/>
              <a:t> </a:t>
            </a:r>
            <a:r>
              <a:rPr lang="fr-FR" sz="2400" dirty="0" err="1" smtClean="0"/>
              <a:t>understanding</a:t>
            </a:r>
            <a:r>
              <a:rPr lang="fr-FR" sz="2400" dirty="0" smtClean="0"/>
              <a:t> of </a:t>
            </a:r>
            <a:r>
              <a:rPr lang="fr-FR" sz="2400" dirty="0" err="1" smtClean="0"/>
              <a:t>what</a:t>
            </a:r>
            <a:r>
              <a:rPr lang="fr-FR" sz="2400" dirty="0" smtClean="0"/>
              <a:t> cultural </a:t>
            </a:r>
            <a:r>
              <a:rPr lang="fr-FR" sz="2400" dirty="0" err="1" smtClean="0"/>
              <a:t>differences</a:t>
            </a:r>
            <a:r>
              <a:rPr lang="fr-FR" sz="2400" dirty="0" smtClean="0"/>
              <a:t> </a:t>
            </a:r>
            <a:r>
              <a:rPr lang="fr-FR" sz="2400" dirty="0" err="1" smtClean="0"/>
              <a:t>mean</a:t>
            </a:r>
            <a:endParaRPr lang="fr-FR" sz="2400" dirty="0" smtClean="0"/>
          </a:p>
          <a:p>
            <a:r>
              <a:rPr lang="fr-FR" sz="2400" dirty="0" smtClean="0"/>
              <a:t>A global perspective: </a:t>
            </a:r>
            <a:r>
              <a:rPr lang="fr-FR" sz="2400" dirty="0" err="1" smtClean="0"/>
              <a:t>from</a:t>
            </a:r>
            <a:r>
              <a:rPr lang="fr-FR" sz="2400" dirty="0" smtClean="0"/>
              <a:t> </a:t>
            </a:r>
            <a:r>
              <a:rPr lang="fr-FR" sz="2400" dirty="0" err="1" smtClean="0"/>
              <a:t>comparison</a:t>
            </a:r>
            <a:r>
              <a:rPr lang="fr-FR" sz="2400" dirty="0" smtClean="0"/>
              <a:t> to confrontation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272533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istoire">
  <a:themeElements>
    <a:clrScheme name="Histoire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Histoire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Histoi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Histoire.thmx</Template>
  <TotalTime>909</TotalTime>
  <Words>263</Words>
  <Application>Microsoft Macintosh PowerPoint</Application>
  <PresentationFormat>Présentation à l'écran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Histoire</vt:lpstr>
      <vt:lpstr>Where have France’s Accountants come from?</vt:lpstr>
      <vt:lpstr>The French profession as you (maybe) know it</vt:lpstr>
      <vt:lpstr>Why are there two  French Professions?</vt:lpstr>
      <vt:lpstr>Why are French accountants so few?</vt:lpstr>
      <vt:lpstr>Why have relations between certain (Anglo-American) firms and  French professional institutions been at times uneasy?</vt:lpstr>
      <vt:lpstr>Why is it interesting to study  the history of French accountants?</vt:lpstr>
    </vt:vector>
  </TitlesOfParts>
  <Company>GROUPE HEC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do French Accountants come from?</dc:title>
  <dc:creator>GROUPE HEC GROUPE HEC</dc:creator>
  <cp:lastModifiedBy>user</cp:lastModifiedBy>
  <cp:revision>46</cp:revision>
  <dcterms:created xsi:type="dcterms:W3CDTF">2013-09-25T13:43:00Z</dcterms:created>
  <dcterms:modified xsi:type="dcterms:W3CDTF">2013-09-26T10:42:54Z</dcterms:modified>
</cp:coreProperties>
</file>