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 id="2147483666" r:id="rId5"/>
    <p:sldMasterId id="2147483672" r:id="rId6"/>
  </p:sldMasterIdLst>
  <p:notesMasterIdLst>
    <p:notesMasterId r:id="rId96"/>
  </p:notesMasterIdLst>
  <p:handoutMasterIdLst>
    <p:handoutMasterId r:id="rId97"/>
  </p:handoutMasterIdLst>
  <p:sldIdLst>
    <p:sldId id="258" r:id="rId7"/>
    <p:sldId id="266" r:id="rId8"/>
    <p:sldId id="314" r:id="rId9"/>
    <p:sldId id="315" r:id="rId10"/>
    <p:sldId id="316" r:id="rId11"/>
    <p:sldId id="317" r:id="rId12"/>
    <p:sldId id="318" r:id="rId13"/>
    <p:sldId id="321" r:id="rId14"/>
    <p:sldId id="322" r:id="rId15"/>
    <p:sldId id="323" r:id="rId16"/>
    <p:sldId id="324" r:id="rId17"/>
    <p:sldId id="325" r:id="rId18"/>
    <p:sldId id="326" r:id="rId19"/>
    <p:sldId id="327" r:id="rId20"/>
    <p:sldId id="328" r:id="rId21"/>
    <p:sldId id="330" r:id="rId22"/>
    <p:sldId id="331" r:id="rId23"/>
    <p:sldId id="335" r:id="rId24"/>
    <p:sldId id="336" r:id="rId25"/>
    <p:sldId id="337" r:id="rId26"/>
    <p:sldId id="338" r:id="rId27"/>
    <p:sldId id="339" r:id="rId28"/>
    <p:sldId id="340" r:id="rId29"/>
    <p:sldId id="341" r:id="rId30"/>
    <p:sldId id="342" r:id="rId31"/>
    <p:sldId id="343" r:id="rId32"/>
    <p:sldId id="344" r:id="rId33"/>
    <p:sldId id="345" r:id="rId34"/>
    <p:sldId id="346" r:id="rId35"/>
    <p:sldId id="347" r:id="rId36"/>
    <p:sldId id="348" r:id="rId37"/>
    <p:sldId id="349" r:id="rId38"/>
    <p:sldId id="350" r:id="rId39"/>
    <p:sldId id="352" r:id="rId40"/>
    <p:sldId id="353" r:id="rId41"/>
    <p:sldId id="354" r:id="rId42"/>
    <p:sldId id="365" r:id="rId43"/>
    <p:sldId id="355" r:id="rId44"/>
    <p:sldId id="356" r:id="rId45"/>
    <p:sldId id="357" r:id="rId46"/>
    <p:sldId id="358" r:id="rId47"/>
    <p:sldId id="368" r:id="rId48"/>
    <p:sldId id="370" r:id="rId49"/>
    <p:sldId id="371" r:id="rId50"/>
    <p:sldId id="385" r:id="rId51"/>
    <p:sldId id="392" r:id="rId52"/>
    <p:sldId id="393" r:id="rId53"/>
    <p:sldId id="391" r:id="rId54"/>
    <p:sldId id="386" r:id="rId55"/>
    <p:sldId id="387" r:id="rId56"/>
    <p:sldId id="390" r:id="rId57"/>
    <p:sldId id="394" r:id="rId58"/>
    <p:sldId id="395" r:id="rId59"/>
    <p:sldId id="367" r:id="rId60"/>
    <p:sldId id="362" r:id="rId61"/>
    <p:sldId id="363" r:id="rId62"/>
    <p:sldId id="364" r:id="rId63"/>
    <p:sldId id="313" r:id="rId64"/>
    <p:sldId id="260" r:id="rId65"/>
    <p:sldId id="273" r:id="rId66"/>
    <p:sldId id="274" r:id="rId67"/>
    <p:sldId id="275" r:id="rId68"/>
    <p:sldId id="269" r:id="rId69"/>
    <p:sldId id="279" r:id="rId70"/>
    <p:sldId id="309" r:id="rId71"/>
    <p:sldId id="310" r:id="rId72"/>
    <p:sldId id="311" r:id="rId73"/>
    <p:sldId id="287" r:id="rId74"/>
    <p:sldId id="290" r:id="rId75"/>
    <p:sldId id="312" r:id="rId76"/>
    <p:sldId id="285" r:id="rId77"/>
    <p:sldId id="283" r:id="rId78"/>
    <p:sldId id="289" r:id="rId79"/>
    <p:sldId id="288" r:id="rId80"/>
    <p:sldId id="296" r:id="rId81"/>
    <p:sldId id="295" r:id="rId82"/>
    <p:sldId id="272" r:id="rId83"/>
    <p:sldId id="270" r:id="rId84"/>
    <p:sldId id="294" r:id="rId85"/>
    <p:sldId id="271" r:id="rId86"/>
    <p:sldId id="306" r:id="rId87"/>
    <p:sldId id="299" r:id="rId88"/>
    <p:sldId id="291" r:id="rId89"/>
    <p:sldId id="292" r:id="rId90"/>
    <p:sldId id="307" r:id="rId91"/>
    <p:sldId id="300" r:id="rId92"/>
    <p:sldId id="301" r:id="rId93"/>
    <p:sldId id="302" r:id="rId94"/>
    <p:sldId id="293" r:id="rId95"/>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Style foncé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468" autoAdjust="0"/>
  </p:normalViewPr>
  <p:slideViewPr>
    <p:cSldViewPr showGuides="1">
      <p:cViewPr varScale="1">
        <p:scale>
          <a:sx n="93" d="100"/>
          <a:sy n="93" d="100"/>
        </p:scale>
        <p:origin x="-498" y="-96"/>
      </p:cViewPr>
      <p:guideLst>
        <p:guide orient="horz" pos="2750"/>
        <p:guide orient="horz" pos="4065"/>
        <p:guide orient="horz" pos="935"/>
        <p:guide orient="horz" pos="3974"/>
        <p:guide pos="2880"/>
        <p:guide pos="5602"/>
        <p:guide pos="158"/>
        <p:guide pos="340"/>
        <p:guide pos="5420"/>
        <p:guide pos="204"/>
        <p:guide pos="5375"/>
        <p:guide pos="3651"/>
        <p:guide pos="3606"/>
        <p:guide pos="297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slide" Target="slides/slide78.xml"/><Relationship Id="rId89" Type="http://schemas.openxmlformats.org/officeDocument/2006/relationships/slide" Target="slides/slide83.xml"/><Relationship Id="rId97" Type="http://schemas.openxmlformats.org/officeDocument/2006/relationships/handoutMaster" Target="handoutMasters/handout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5" Type="http://schemas.openxmlformats.org/officeDocument/2006/relationships/slideMaster" Target="slideMasters/slideMaster2.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r">
              <a:defRPr sz="1200"/>
            </a:lvl1pPr>
          </a:lstStyle>
          <a:p>
            <a:fld id="{A3401F2A-0108-44BB-9F9F-9D31486AB5AE}" type="datetimeFigureOut">
              <a:rPr lang="fr-FR" smtClean="0"/>
              <a:t>17/01/2013</a:t>
            </a:fld>
            <a:endParaRPr lang="fr-FR"/>
          </a:p>
        </p:txBody>
      </p:sp>
      <p:sp>
        <p:nvSpPr>
          <p:cNvPr id="4" name="Espace réservé du pied de page 3"/>
          <p:cNvSpPr>
            <a:spLocks noGrp="1"/>
          </p:cNvSpPr>
          <p:nvPr>
            <p:ph type="ftr" sz="quarter" idx="2"/>
          </p:nvPr>
        </p:nvSpPr>
        <p:spPr>
          <a:xfrm>
            <a:off x="0" y="9377316"/>
            <a:ext cx="2945659" cy="49363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16"/>
            <a:ext cx="2945659" cy="493633"/>
          </a:xfrm>
          <a:prstGeom prst="rect">
            <a:avLst/>
          </a:prstGeom>
        </p:spPr>
        <p:txBody>
          <a:bodyPr vert="horz" lIns="91440" tIns="45720" rIns="91440" bIns="45720" rtlCol="0" anchor="b"/>
          <a:lstStyle>
            <a:lvl1pPr algn="r">
              <a:defRPr sz="1200"/>
            </a:lvl1pPr>
          </a:lstStyle>
          <a:p>
            <a:fld id="{8A75481F-E2BA-4F1C-805E-AA836EFDB44E}" type="slidenum">
              <a:rPr lang="fr-FR" smtClean="0"/>
              <a:t>‹N°›</a:t>
            </a:fld>
            <a:endParaRPr lang="fr-FR"/>
          </a:p>
        </p:txBody>
      </p:sp>
    </p:spTree>
    <p:extLst>
      <p:ext uri="{BB962C8B-B14F-4D97-AF65-F5344CB8AC3E}">
        <p14:creationId xmlns:p14="http://schemas.microsoft.com/office/powerpoint/2010/main" val="686148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F660641A-FACA-4C54-AB3A-9DFF60590429}" type="datetimeFigureOut">
              <a:rPr lang="fr-FR" smtClean="0"/>
              <a:pPr/>
              <a:t>17/01/2013</a:t>
            </a:fld>
            <a:endParaRPr lang="fr-FR"/>
          </a:p>
        </p:txBody>
      </p:sp>
      <p:sp>
        <p:nvSpPr>
          <p:cNvPr id="4" name="Espace réservé de l'image des diapositives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689515"/>
            <a:ext cx="5438140" cy="4442698"/>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2E91F871-7339-4552-AE32-D22FC73D7EE7}" type="slidenum">
              <a:rPr lang="fr-FR" smtClean="0"/>
              <a:pPr/>
              <a:t>‹N°›</a:t>
            </a:fld>
            <a:endParaRPr lang="fr-FR"/>
          </a:p>
        </p:txBody>
      </p:sp>
    </p:spTree>
    <p:extLst>
      <p:ext uri="{BB962C8B-B14F-4D97-AF65-F5344CB8AC3E}">
        <p14:creationId xmlns:p14="http://schemas.microsoft.com/office/powerpoint/2010/main" val="3320417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3</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58</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59</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61</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62</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2000" dirty="0" smtClean="0">
                <a:solidFill>
                  <a:schemeClr val="tx2"/>
                </a:solidFill>
              </a:rPr>
              <a:t>Niches fiscales</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2000" dirty="0" smtClean="0">
                <a:solidFill>
                  <a:schemeClr val="tx2"/>
                </a:solidFill>
              </a:rPr>
              <a:t>Abaissement progressif du plafonnement (en 2009, le plafonnement était fixé à 25.000 € majorés de 10% du montant du revenu imposable)</a:t>
            </a:r>
          </a:p>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63</a:t>
            </a:fld>
            <a:endParaRPr lang="fr-FR"/>
          </a:p>
        </p:txBody>
      </p:sp>
    </p:spTree>
    <p:extLst>
      <p:ext uri="{BB962C8B-B14F-4D97-AF65-F5344CB8AC3E}">
        <p14:creationId xmlns:p14="http://schemas.microsoft.com/office/powerpoint/2010/main" val="922085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CESTHRA:</a:t>
            </a:r>
            <a:r>
              <a:rPr lang="fr-FR" baseline="0" dirty="0" smtClean="0"/>
              <a:t> </a:t>
            </a:r>
          </a:p>
          <a:p>
            <a:endParaRPr lang="fr-FR" u="sng" baseline="0" dirty="0" smtClean="0"/>
          </a:p>
          <a:p>
            <a:r>
              <a:rPr lang="fr-FR" u="sng" baseline="0" dirty="0" smtClean="0"/>
              <a:t>Revenus visés : </a:t>
            </a:r>
          </a:p>
          <a:p>
            <a:r>
              <a:rPr lang="fr-FR" baseline="0" dirty="0" smtClean="0"/>
              <a:t>-T&amp;S, </a:t>
            </a:r>
          </a:p>
          <a:p>
            <a:r>
              <a:rPr lang="fr-FR" baseline="0" dirty="0" smtClean="0"/>
              <a:t>-BIC, BNC, BA professionnels</a:t>
            </a:r>
          </a:p>
          <a:p>
            <a:r>
              <a:rPr lang="fr-FR" baseline="0" dirty="0" smtClean="0"/>
              <a:t>-rémunération des dirigeants de l’art 62</a:t>
            </a:r>
          </a:p>
          <a:p>
            <a:r>
              <a:rPr lang="fr-FR" baseline="0" dirty="0" smtClean="0"/>
              <a:t>Gains de levée de S-O et AGA</a:t>
            </a:r>
          </a:p>
          <a:p>
            <a:endParaRPr lang="fr-FR" baseline="0" dirty="0" smtClean="0"/>
          </a:p>
          <a:p>
            <a:r>
              <a:rPr lang="fr-FR" u="sng" baseline="0" dirty="0" smtClean="0"/>
              <a:t>Revenus exclus</a:t>
            </a:r>
          </a:p>
          <a:p>
            <a:r>
              <a:rPr lang="fr-FR" u="none" baseline="0" dirty="0" err="1" smtClean="0"/>
              <a:t>Carried</a:t>
            </a:r>
            <a:r>
              <a:rPr lang="fr-FR" u="none" baseline="0" dirty="0" smtClean="0"/>
              <a:t> </a:t>
            </a:r>
            <a:r>
              <a:rPr lang="fr-FR" u="none" baseline="0" dirty="0" err="1" smtClean="0"/>
              <a:t>interests</a:t>
            </a:r>
            <a:r>
              <a:rPr lang="fr-FR" u="none" baseline="0" dirty="0" smtClean="0"/>
              <a:t>, PV, dividendes, intérêts </a:t>
            </a:r>
            <a:endParaRPr lang="fr-FR" u="none"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64</a:t>
            </a:fld>
            <a:endParaRPr lang="fr-FR"/>
          </a:p>
        </p:txBody>
      </p:sp>
    </p:spTree>
    <p:extLst>
      <p:ext uri="{BB962C8B-B14F-4D97-AF65-F5344CB8AC3E}">
        <p14:creationId xmlns:p14="http://schemas.microsoft.com/office/powerpoint/2010/main" val="4194481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Dispense</a:t>
            </a:r>
            <a:r>
              <a:rPr lang="fr-FR" baseline="0" dirty="0" smtClean="0"/>
              <a:t> de précompte: pour les personnes physiques appartenant à un foyer dont le RFR ne dépasse pas </a:t>
            </a:r>
            <a:r>
              <a:rPr lang="fr-FR" b="1" baseline="0" dirty="0" smtClean="0"/>
              <a:t>50 000 € </a:t>
            </a:r>
            <a:r>
              <a:rPr lang="fr-FR" baseline="0" dirty="0" smtClean="0"/>
              <a:t>pour les célibataires et </a:t>
            </a:r>
            <a:r>
              <a:rPr lang="fr-FR" b="1" baseline="0" dirty="0" smtClean="0"/>
              <a:t>75 000€ </a:t>
            </a:r>
            <a:r>
              <a:rPr lang="fr-FR" baseline="0" dirty="0" smtClean="0"/>
              <a:t>pour les conjoints/pacsés</a:t>
            </a:r>
          </a:p>
          <a:p>
            <a:r>
              <a:rPr lang="fr-FR" u="sng" baseline="0" dirty="0" smtClean="0"/>
              <a:t>Demande de dispense</a:t>
            </a:r>
            <a:r>
              <a:rPr lang="fr-FR" baseline="0" dirty="0" smtClean="0"/>
              <a:t>: selon les mêmes modalités que les intérêts: </a:t>
            </a:r>
          </a:p>
          <a:p>
            <a:pPr marL="628650" lvl="1" indent="-171450">
              <a:buFontTx/>
              <a:buChar char="-"/>
            </a:pPr>
            <a:r>
              <a:rPr lang="fr-FR" sz="1200" b="0" dirty="0" smtClean="0">
                <a:ea typeface="Arial" pitchFamily="34" charset="0"/>
              </a:rPr>
              <a:t>Demande de dispense formulée par le contribuable sous sa seule responsabilité. Attestation</a:t>
            </a:r>
            <a:r>
              <a:rPr lang="fr-FR" sz="1200" b="0" baseline="0" dirty="0" smtClean="0">
                <a:ea typeface="Arial" pitchFamily="34" charset="0"/>
              </a:rPr>
              <a:t> sur l’honneur</a:t>
            </a:r>
          </a:p>
          <a:p>
            <a:pPr marL="628650" lvl="1" indent="-171450">
              <a:buFontTx/>
              <a:buChar char="-"/>
            </a:pPr>
            <a:r>
              <a:rPr lang="fr-FR" sz="1200" b="0" dirty="0" smtClean="0">
                <a:ea typeface="Arial" pitchFamily="34" charset="0"/>
              </a:rPr>
              <a:t>Délai : avant le 30 novembre de l</a:t>
            </a:r>
            <a:r>
              <a:rPr lang="fr-FR" altLang="fr-FR" sz="1200" b="0" dirty="0" smtClean="0">
                <a:ea typeface="Arial" pitchFamily="34" charset="0"/>
              </a:rPr>
              <a:t>’</a:t>
            </a:r>
            <a:r>
              <a:rPr lang="fr-FR" sz="1200" b="0" dirty="0" smtClean="0">
                <a:ea typeface="Arial" pitchFamily="34" charset="0"/>
              </a:rPr>
              <a:t>année N-1 (amendement Sénat)</a:t>
            </a:r>
          </a:p>
          <a:p>
            <a:pPr marL="628650" lvl="1" indent="-171450">
              <a:buFontTx/>
              <a:buChar char="-"/>
            </a:pPr>
            <a:r>
              <a:rPr lang="fr-FR" sz="1200" b="0" dirty="0" smtClean="0">
                <a:ea typeface="Arial" pitchFamily="34" charset="0"/>
              </a:rPr>
              <a:t>Dispense de droit si</a:t>
            </a:r>
            <a:r>
              <a:rPr lang="fr-FR" sz="1200" b="0" baseline="0" dirty="0" smtClean="0">
                <a:ea typeface="Arial" pitchFamily="34" charset="0"/>
              </a:rPr>
              <a:t> l’établissement payeur est établi hors de France (et que les plafonds ci-dessus ne sont pas dépassés)</a:t>
            </a:r>
          </a:p>
          <a:p>
            <a:r>
              <a:rPr lang="fr-FR" i="0" u="sng" baseline="0" dirty="0" smtClean="0"/>
              <a:t>Recouvrement des PS: </a:t>
            </a:r>
          </a:p>
          <a:p>
            <a:pPr marL="628650" lvl="1" indent="-171450">
              <a:buFontTx/>
              <a:buChar char="-"/>
            </a:pPr>
            <a:r>
              <a:rPr lang="fr-FR" baseline="0" dirty="0" smtClean="0"/>
              <a:t>Prélevés à la source lorsque l’établissement payeur est établi en France</a:t>
            </a:r>
          </a:p>
          <a:p>
            <a:pPr marL="628650" lvl="1" indent="-171450">
              <a:buFontTx/>
              <a:buChar char="-"/>
            </a:pPr>
            <a:r>
              <a:rPr lang="fr-FR" baseline="0" dirty="0" smtClean="0"/>
              <a:t>Par voie de rôle lorsque l’établissement payeur est hors de France</a:t>
            </a:r>
          </a:p>
          <a:p>
            <a:pPr marL="0" indent="0">
              <a:buFontTx/>
              <a:buNone/>
            </a:pPr>
            <a:r>
              <a:rPr lang="fr-FR" baseline="0" dirty="0" smtClean="0"/>
              <a:t>Dans les deux cas, la CSG est déductible à hauteur de 5,1%</a:t>
            </a:r>
          </a:p>
          <a:p>
            <a:pPr marL="0" indent="0">
              <a:buFontTx/>
              <a:buNone/>
            </a:pPr>
            <a:endParaRPr lang="fr-FR" sz="1200" baseline="0" dirty="0" smtClean="0">
              <a:ea typeface="ＭＳ Ｐゴシック" pitchFamily="34" charset="-128"/>
            </a:endParaRPr>
          </a:p>
          <a:p>
            <a:pPr marL="0" indent="0">
              <a:buFontTx/>
              <a:buNone/>
            </a:pPr>
            <a:r>
              <a:rPr lang="fr-FR" sz="1200" u="sng" dirty="0" smtClean="0">
                <a:effectLst>
                  <a:outerShdw blurRad="38100" dist="38100" dir="2700000" algn="tl">
                    <a:srgbClr val="000000">
                      <a:alpha val="43137"/>
                    </a:srgbClr>
                  </a:outerShdw>
                </a:effectLst>
                <a:ea typeface="ＭＳ Ｐゴシック" pitchFamily="34" charset="-128"/>
              </a:rPr>
              <a:t>Assujettissement des dividendes aux cotisations sociales pour la part excédant 10% des capitaux propres (</a:t>
            </a:r>
            <a:r>
              <a:rPr lang="fr-FR" sz="1200" b="1" u="sng" dirty="0" smtClean="0">
                <a:effectLst>
                  <a:outerShdw blurRad="38100" dist="38100" dir="2700000" algn="tl">
                    <a:srgbClr val="000000">
                      <a:alpha val="43137"/>
                    </a:srgbClr>
                  </a:outerShdw>
                </a:effectLst>
                <a:ea typeface="ＭＳ Ｐゴシック" pitchFamily="34" charset="-128"/>
              </a:rPr>
              <a:t>PLFSS 201</a:t>
            </a:r>
            <a:r>
              <a:rPr lang="fr-FR" sz="1200" b="1" u="sng" dirty="0" smtClean="0">
                <a:ea typeface="ＭＳ Ｐゴシック" pitchFamily="34" charset="-128"/>
              </a:rPr>
              <a:t>3</a:t>
            </a:r>
            <a:r>
              <a:rPr lang="fr-FR" sz="1200" u="sng" dirty="0" smtClean="0">
                <a:ea typeface="ＭＳ Ｐゴシック" pitchFamily="34" charset="-128"/>
              </a:rPr>
              <a:t>) </a:t>
            </a:r>
            <a:r>
              <a:rPr lang="fr-FR" sz="1200" dirty="0" smtClean="0">
                <a:ea typeface="ＭＳ Ｐゴシック" pitchFamily="34" charset="-128"/>
              </a:rPr>
              <a:t>=&gt; généralisation du régime des associés de SEL aux associés des autres sociétés à l</a:t>
            </a:r>
            <a:r>
              <a:rPr lang="fr-FR" altLang="fr-FR" sz="1200" dirty="0" smtClean="0">
                <a:ea typeface="ＭＳ Ｐゴシック" pitchFamily="34" charset="-128"/>
              </a:rPr>
              <a:t>’</a:t>
            </a:r>
            <a:r>
              <a:rPr lang="fr-FR" sz="1200" dirty="0" smtClean="0">
                <a:ea typeface="ＭＳ Ｐゴシック" pitchFamily="34" charset="-128"/>
              </a:rPr>
              <a:t>IS. Sont visés l</a:t>
            </a:r>
            <a:r>
              <a:rPr lang="fr-FR" altLang="fr-FR" sz="1200" dirty="0" smtClean="0">
                <a:ea typeface="ＭＳ Ｐゴシック" pitchFamily="34" charset="-128"/>
              </a:rPr>
              <a:t>’</a:t>
            </a:r>
            <a:r>
              <a:rPr lang="fr-FR" sz="1200" dirty="0" smtClean="0">
                <a:ea typeface="ＭＳ Ｐゴシック" pitchFamily="34" charset="-128"/>
              </a:rPr>
              <a:t>ensemble des travailleurs indépendant exerçant leur activité dans le cadre d</a:t>
            </a:r>
            <a:r>
              <a:rPr lang="fr-FR" altLang="fr-FR" sz="1200" dirty="0" smtClean="0">
                <a:ea typeface="ＭＳ Ｐゴシック" pitchFamily="34" charset="-128"/>
              </a:rPr>
              <a:t>’</a:t>
            </a:r>
            <a:r>
              <a:rPr lang="fr-FR" sz="1200" dirty="0" smtClean="0">
                <a:ea typeface="ＭＳ Ｐゴシック" pitchFamily="34" charset="-128"/>
              </a:rPr>
              <a:t>une société soumise à l</a:t>
            </a:r>
            <a:r>
              <a:rPr lang="fr-FR" altLang="fr-FR" sz="1200" dirty="0" smtClean="0">
                <a:ea typeface="ＭＳ Ｐゴシック" pitchFamily="34" charset="-128"/>
              </a:rPr>
              <a:t>’</a:t>
            </a:r>
            <a:r>
              <a:rPr lang="fr-FR" sz="1200" dirty="0" smtClean="0">
                <a:ea typeface="ＭＳ Ｐゴシック" pitchFamily="34" charset="-128"/>
              </a:rPr>
              <a:t>IS. </a:t>
            </a:r>
          </a:p>
          <a:p>
            <a:pPr marL="997200" lvl="3" indent="0">
              <a:buFontTx/>
              <a:buNone/>
            </a:pPr>
            <a:endParaRPr lang="fr-FR" sz="1200" b="0" dirty="0" smtClean="0">
              <a:ea typeface="Arial"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65</a:t>
            </a:fld>
            <a:endParaRPr lang="fr-FR"/>
          </a:p>
        </p:txBody>
      </p:sp>
    </p:spTree>
    <p:extLst>
      <p:ext uri="{BB962C8B-B14F-4D97-AF65-F5344CB8AC3E}">
        <p14:creationId xmlns:p14="http://schemas.microsoft.com/office/powerpoint/2010/main" val="3104738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u="sng" dirty="0" smtClean="0"/>
              <a:t>Contrats</a:t>
            </a:r>
            <a:r>
              <a:rPr lang="fr-FR" u="sng" baseline="0" dirty="0" smtClean="0"/>
              <a:t> d’assurance vie: </a:t>
            </a:r>
          </a:p>
          <a:p>
            <a:pPr marL="171450" indent="-171450">
              <a:buFontTx/>
              <a:buChar char="-"/>
            </a:pPr>
            <a:r>
              <a:rPr lang="fr-FR" baseline="0" dirty="0" smtClean="0"/>
              <a:t>35% en-dessous de 4 ans</a:t>
            </a:r>
          </a:p>
          <a:p>
            <a:pPr marL="171450" indent="-171450">
              <a:buFontTx/>
              <a:buChar char="-"/>
            </a:pPr>
            <a:r>
              <a:rPr lang="fr-FR" baseline="0" dirty="0" smtClean="0"/>
              <a:t>15% entre 4 et 8</a:t>
            </a:r>
          </a:p>
          <a:p>
            <a:pPr marL="171450" indent="-171450">
              <a:buFontTx/>
              <a:buChar char="-"/>
            </a:pPr>
            <a:r>
              <a:rPr lang="fr-FR" baseline="0" dirty="0" smtClean="0"/>
              <a:t>7,5% au-delà de 8 ans</a:t>
            </a:r>
          </a:p>
          <a:p>
            <a:endParaRPr lang="fr-FR" baseline="0" dirty="0" smtClean="0"/>
          </a:p>
          <a:p>
            <a:r>
              <a:rPr lang="fr-FR" u="sng" dirty="0" smtClean="0"/>
              <a:t>Revenus exonérés:</a:t>
            </a:r>
            <a:r>
              <a:rPr lang="fr-FR" u="sng" baseline="0" dirty="0" smtClean="0"/>
              <a:t> </a:t>
            </a:r>
          </a:p>
          <a:p>
            <a:r>
              <a:rPr lang="fr-FR" baseline="0" dirty="0" smtClean="0"/>
              <a:t>Livret A, PEL de moins de 12 ans</a:t>
            </a:r>
          </a:p>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66</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u="sng" dirty="0" smtClean="0">
                <a:ea typeface="ＭＳ Ｐゴシック" pitchFamily="34" charset="-128"/>
              </a:rPr>
              <a:t>CSG:</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u="none" dirty="0" smtClean="0">
                <a:ea typeface="ＭＳ Ｐゴシック" pitchFamily="34" charset="-128"/>
              </a:rPr>
              <a:t>La CSG sur les PV taxées</a:t>
            </a:r>
            <a:r>
              <a:rPr lang="fr-FR" sz="1400" u="none" baseline="0" dirty="0" smtClean="0">
                <a:ea typeface="ＭＳ Ｐゴシック" pitchFamily="34" charset="-128"/>
              </a:rPr>
              <a:t> au taux proportionnel n’est pas déductible.</a:t>
            </a:r>
            <a:endParaRPr lang="fr-FR" sz="1400" u="none"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u="sng"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u="sng" dirty="0" smtClean="0">
                <a:ea typeface="ＭＳ Ｐゴシック" pitchFamily="34" charset="-128"/>
              </a:rPr>
              <a:t>Taxe de 2% à 6%: </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dirty="0" smtClean="0">
                <a:ea typeface="ＭＳ Ｐゴシック" pitchFamily="34" charset="-128"/>
              </a:rPr>
              <a:t>Entrée en vigueur : les promesses de ventes ayant date certaine après le 7 décembre 2012</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dirty="0" smtClean="0">
                <a:ea typeface="ＭＳ Ｐゴシック" pitchFamily="34" charset="-128"/>
              </a:rPr>
              <a:t>Article</a:t>
            </a:r>
            <a:r>
              <a:rPr lang="fr-FR" sz="1400" baseline="0" dirty="0" smtClean="0">
                <a:ea typeface="ＭＳ Ｐゴシック" pitchFamily="34" charset="-128"/>
              </a:rPr>
              <a:t> 15 censuré par le CC: </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baseline="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Pour les PV sur IM autres que terrains à bâtir : maintien du taux de 19% et institution d’un abattement exceptionnel de 20% supplémentaire sur les cessions intervenues en 2013</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Pour les terrains à bâtir : surpression de l’abattement à compter de 2013; imposition au barème à compter de 2015</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baseline="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Prélèvements sociaux pour les NR: </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Taux global de 34,5% pour les résidents UE ou EEE</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Taux global de 48,83% pour les Etats tiers</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baseline="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u="sng" baseline="0" dirty="0" smtClean="0">
                <a:ea typeface="ＭＳ Ｐゴシック" pitchFamily="34" charset="-128"/>
              </a:rPr>
              <a:t>Abattement pour durée de détention</a:t>
            </a:r>
            <a:r>
              <a:rPr lang="fr-FR" sz="1400" baseline="0" dirty="0" smtClean="0">
                <a:ea typeface="ＭＳ Ｐゴシック" pitchFamily="34" charset="-128"/>
              </a:rPr>
              <a:t> : remplacement d’un abattement linéaire par un abattement progressif</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52% d’abattement après 24 ans de détention </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NB: l’abattement n’est pas réintégré dans le RFR utilisé pour la taxe de 3 ou 4%</a:t>
            </a: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67</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dirty="0" smtClean="0">
              <a:ea typeface="ＭＳ Ｐゴシック" pitchFamily="34" charset="-128"/>
            </a:endParaRPr>
          </a:p>
          <a:p>
            <a:pPr marL="0" indent="0">
              <a:buFontTx/>
              <a:buNone/>
            </a:pPr>
            <a:r>
              <a:rPr lang="fr-FR" baseline="0" dirty="0" smtClean="0"/>
              <a:t>ATTENTION: </a:t>
            </a:r>
          </a:p>
          <a:p>
            <a:pPr marL="0" indent="0">
              <a:buFontTx/>
              <a:buNone/>
            </a:pPr>
            <a:r>
              <a:rPr lang="fr-FR" baseline="0" dirty="0" smtClean="0"/>
              <a:t>Pour la surtaxe de 3 ou 4 %: l’abattement pour durée de détention n’est pas réintégré dans le RFR</a:t>
            </a:r>
          </a:p>
          <a:p>
            <a:pPr marL="0" indent="0">
              <a:buFontTx/>
              <a:buNone/>
            </a:pPr>
            <a:r>
              <a:rPr lang="fr-FR" baseline="0" dirty="0" smtClean="0"/>
              <a:t>Pour la surtaxe de 2% à 6% : l’abattement est pris en compte </a:t>
            </a:r>
          </a:p>
          <a:p>
            <a:pPr marL="0" indent="0">
              <a:buFontTx/>
              <a:buNone/>
            </a:pPr>
            <a:r>
              <a:rPr lang="fr-FR" baseline="0" dirty="0" smtClean="0"/>
              <a:t>Pour la CSG/RDS: idem</a:t>
            </a:r>
          </a:p>
          <a:p>
            <a:pPr marL="0" indent="0">
              <a:buFontTx/>
              <a:buNone/>
            </a:pPr>
            <a:r>
              <a:rPr lang="fr-FR" baseline="0" dirty="0" smtClean="0"/>
              <a:t>D’où: exonération complète après 30 ans de détention)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dirty="0" smtClean="0">
                <a:ea typeface="ＭＳ Ｐゴシック" pitchFamily="34" charset="-128"/>
              </a:rPr>
              <a:t>Article</a:t>
            </a:r>
            <a:r>
              <a:rPr lang="fr-FR" sz="1400" baseline="0" dirty="0" smtClean="0">
                <a:ea typeface="ＭＳ Ｐゴシック" pitchFamily="34" charset="-128"/>
              </a:rPr>
              <a:t> 15 censuré par le CC: </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baseline="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Pour les PV sur IM autres que terrains à bâtir : maintien du taux de 19% et institution d’un abattement exceptionnel de 20% supplémentaire sur les cessions intervenues en 2013</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Pour les terrains à bâtir : surpression de l’abattement à compter de 2013; imposition au barème à compter de 2015</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baseline="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Prélèvements sociaux pour les NR: </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Taux global de 34,5% pour les résidents UE ou EEE</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Taux global de 48,83% pour les Etats tiers</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baseline="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u="sng" baseline="0" dirty="0" smtClean="0">
                <a:ea typeface="ＭＳ Ｐゴシック" pitchFamily="34" charset="-128"/>
              </a:rPr>
              <a:t>Abattement pour durée de détention</a:t>
            </a:r>
            <a:r>
              <a:rPr lang="fr-FR" sz="1400" baseline="0" dirty="0" smtClean="0">
                <a:ea typeface="ＭＳ Ｐゴシック" pitchFamily="34" charset="-128"/>
              </a:rPr>
              <a:t> : remplacement d’un abattement linéaire par un abattement progressif</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52% d’abattement après 24 ans de détention </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NB: l’abattement n’est pas réintégré dans le RFR utilisé pour la taxe de 3 ou 4%</a:t>
            </a: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68</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u="sng" baseline="0" dirty="0" smtClean="0">
                <a:ea typeface="ＭＳ Ｐゴシック" pitchFamily="34" charset="-128"/>
              </a:rPr>
              <a:t>Conditions pour l’exonération de la 1ere cession d’un logement </a:t>
            </a:r>
          </a:p>
          <a:p>
            <a:pPr marL="285750" marR="0" lvl="1" indent="-285750" algn="l" defTabSz="914400" rtl="0" eaLnBrk="1" fontAlgn="auto" latinLnBrk="0" hangingPunct="1">
              <a:lnSpc>
                <a:spcPct val="100000"/>
              </a:lnSpc>
              <a:spcBef>
                <a:spcPts val="0"/>
              </a:spcBef>
              <a:spcAft>
                <a:spcPts val="0"/>
              </a:spcAft>
              <a:buClrTx/>
              <a:buSzTx/>
              <a:buFontTx/>
              <a:buChar char="-"/>
              <a:tabLst/>
              <a:defRPr/>
            </a:pPr>
            <a:r>
              <a:rPr lang="fr-FR" sz="1400" baseline="0" dirty="0" smtClean="0">
                <a:ea typeface="ＭＳ Ｐゴシック" pitchFamily="34" charset="-128"/>
              </a:rPr>
              <a:t>1ere cession</a:t>
            </a:r>
          </a:p>
          <a:p>
            <a:pPr marL="285750" marR="0" lvl="1" indent="-285750" algn="l" defTabSz="914400" rtl="0" eaLnBrk="1" fontAlgn="auto" latinLnBrk="0" hangingPunct="1">
              <a:lnSpc>
                <a:spcPct val="100000"/>
              </a:lnSpc>
              <a:spcBef>
                <a:spcPts val="0"/>
              </a:spcBef>
              <a:spcAft>
                <a:spcPts val="0"/>
              </a:spcAft>
              <a:buClrTx/>
              <a:buSzTx/>
              <a:buFontTx/>
              <a:buChar char="-"/>
              <a:tabLst/>
              <a:defRPr/>
            </a:pPr>
            <a:r>
              <a:rPr lang="fr-FR" sz="1400" baseline="0" dirty="0" smtClean="0">
                <a:ea typeface="ＭＳ Ｐゴシック" pitchFamily="34" charset="-128"/>
              </a:rPr>
              <a:t>Cédant non </a:t>
            </a:r>
            <a:r>
              <a:rPr lang="fr-FR" sz="1400" baseline="0" dirty="0" err="1" smtClean="0">
                <a:ea typeface="ＭＳ Ｐゴシック" pitchFamily="34" charset="-128"/>
              </a:rPr>
              <a:t>ptR</a:t>
            </a:r>
            <a:r>
              <a:rPr lang="fr-FR" sz="1400" baseline="0" dirty="0" smtClean="0">
                <a:ea typeface="ＭＳ Ｐゴシック" pitchFamily="34" charset="-128"/>
              </a:rPr>
              <a:t> de sa résidence ppal au cours des 4 années précédant la cession</a:t>
            </a:r>
          </a:p>
          <a:p>
            <a:pPr marL="285750" marR="0" lvl="1" indent="-285750" algn="l" defTabSz="914400" rtl="0" eaLnBrk="1" fontAlgn="auto" latinLnBrk="0" hangingPunct="1">
              <a:lnSpc>
                <a:spcPct val="100000"/>
              </a:lnSpc>
              <a:spcBef>
                <a:spcPts val="0"/>
              </a:spcBef>
              <a:spcAft>
                <a:spcPts val="0"/>
              </a:spcAft>
              <a:buClrTx/>
              <a:buSzTx/>
              <a:buFontTx/>
              <a:buChar char="-"/>
              <a:tabLst/>
              <a:defRPr/>
            </a:pPr>
            <a:r>
              <a:rPr lang="fr-FR" sz="1400" baseline="0" dirty="0" smtClean="0">
                <a:ea typeface="ＭＳ Ｐゴシック" pitchFamily="34" charset="-128"/>
              </a:rPr>
              <a:t>Remploi total ou partiel du prix de cession dans un délai de 24 mois dans l’acquisition ou la construction d’un logement affecté à l’habitation principale</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Exonération à hauteur du montant réinvesti</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400" baseline="0" dirty="0" smtClean="0">
                <a:ea typeface="ＭＳ Ｐゴシック" pitchFamily="34" charset="-128"/>
              </a:rPr>
              <a:t>Exonération IR et prélèvements sociaux</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baseline="0" dirty="0" smtClean="0">
              <a:ea typeface="ＭＳ Ｐゴシック" pitchFamily="34" charset="-128"/>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fr-FR" sz="1400" baseline="0" dirty="0" smtClean="0">
              <a:ea typeface="ＭＳ Ｐゴシック" pitchFamily="34" charset="-128"/>
            </a:endParaRP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69</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u="sng" dirty="0" smtClean="0"/>
              <a:t>CSG;</a:t>
            </a:r>
          </a:p>
          <a:p>
            <a:r>
              <a:rPr lang="fr-FR" u="none" dirty="0" smtClean="0"/>
              <a:t>La CSG</a:t>
            </a:r>
            <a:r>
              <a:rPr lang="fr-FR" u="none" baseline="0" dirty="0" smtClean="0"/>
              <a:t> sur les PV imposées au taux proportionnel n’était pas déductible</a:t>
            </a:r>
          </a:p>
          <a:p>
            <a:r>
              <a:rPr lang="fr-FR" u="none" baseline="0" dirty="0" smtClean="0"/>
              <a:t>Elle le devient à compter de leur basculement au barème </a:t>
            </a:r>
            <a:endParaRPr lang="fr-FR" u="none" dirty="0" smtClean="0"/>
          </a:p>
          <a:p>
            <a:endParaRPr lang="fr-FR" u="sng" dirty="0" smtClean="0"/>
          </a:p>
          <a:p>
            <a:r>
              <a:rPr lang="fr-FR" u="sng" dirty="0" smtClean="0"/>
              <a:t>2012: </a:t>
            </a:r>
          </a:p>
          <a:p>
            <a:r>
              <a:rPr lang="fr-FR" u="none" dirty="0" smtClean="0"/>
              <a:t>Le taux de 24% s’applique</a:t>
            </a:r>
            <a:r>
              <a:rPr lang="fr-FR" u="none" baseline="0" dirty="0" smtClean="0"/>
              <a:t> à toutes les cessions réalisées depuis le 1</a:t>
            </a:r>
            <a:r>
              <a:rPr lang="fr-FR" u="none" baseline="30000" dirty="0" smtClean="0"/>
              <a:t>er</a:t>
            </a:r>
            <a:r>
              <a:rPr lang="fr-FR" u="none" baseline="0" dirty="0" smtClean="0"/>
              <a:t> janv. 2012. EXIT TAX: seulement à compter du 28 septembre</a:t>
            </a:r>
          </a:p>
          <a:p>
            <a:endParaRPr lang="fr-FR" u="none" baseline="0" dirty="0" smtClean="0"/>
          </a:p>
          <a:p>
            <a:r>
              <a:rPr lang="fr-FR" u="sng" baseline="0" dirty="0" smtClean="0"/>
              <a:t>Abattement pour durée de détention: </a:t>
            </a:r>
          </a:p>
          <a:p>
            <a:pPr marL="171450" indent="-171450">
              <a:buFontTx/>
              <a:buChar char="-"/>
            </a:pPr>
            <a:r>
              <a:rPr lang="fr-FR" u="none" baseline="0" dirty="0" smtClean="0"/>
              <a:t>Suppression par le LF 2012 de l’ancien abattement pour durée de détention </a:t>
            </a:r>
          </a:p>
          <a:p>
            <a:pPr marL="0" indent="0">
              <a:buFontTx/>
              <a:buNone/>
            </a:pPr>
            <a:endParaRPr lang="fr-FR" u="none" baseline="0" dirty="0" smtClean="0"/>
          </a:p>
          <a:p>
            <a:pPr marL="0" indent="0">
              <a:buFontTx/>
              <a:buNone/>
            </a:pPr>
            <a:r>
              <a:rPr lang="fr-FR" u="none" baseline="0" dirty="0" smtClean="0"/>
              <a:t>L’abattement de 40% ne s’applique que pour l’IR, pas pour les prélèvements sociaux</a:t>
            </a:r>
          </a:p>
          <a:p>
            <a:pPr marL="0" indent="0">
              <a:buFontTx/>
              <a:buNone/>
            </a:pPr>
            <a:r>
              <a:rPr lang="fr-FR" u="none" baseline="0" dirty="0" smtClean="0"/>
              <a:t>L’abattement court à compter de l’entrée des titres dans le patrimoine du cédant et non à compter du 1</a:t>
            </a:r>
            <a:r>
              <a:rPr lang="fr-FR" u="none" baseline="30000" dirty="0" smtClean="0"/>
              <a:t>er</a:t>
            </a:r>
            <a:r>
              <a:rPr lang="fr-FR" u="none" baseline="0" dirty="0" smtClean="0"/>
              <a:t> janvier 2013 comme le prévoyait le projet initial</a:t>
            </a:r>
          </a:p>
          <a:p>
            <a:pPr marL="0" indent="0">
              <a:buFontTx/>
              <a:buNone/>
            </a:pPr>
            <a:endParaRPr lang="fr-FR" u="none" baseline="0" dirty="0" smtClean="0"/>
          </a:p>
          <a:p>
            <a:pPr marL="0" indent="0">
              <a:buFontTx/>
              <a:buNone/>
            </a:pPr>
            <a:r>
              <a:rPr lang="fr-FR" u="sng" baseline="0" dirty="0" smtClean="0"/>
              <a:t>Non-résidents: </a:t>
            </a:r>
          </a:p>
          <a:p>
            <a:pPr marL="0" indent="0">
              <a:buFontTx/>
              <a:buNone/>
            </a:pPr>
            <a:r>
              <a:rPr lang="fr-FR" u="none" baseline="0" dirty="0" smtClean="0"/>
              <a:t>Prélèvement de l’article 244 bis B porté à 45%</a:t>
            </a:r>
          </a:p>
          <a:p>
            <a:pPr marL="0" indent="0">
              <a:buFontTx/>
              <a:buNone/>
            </a:pPr>
            <a:r>
              <a:rPr lang="fr-FR" u="none" baseline="0" dirty="0" smtClean="0"/>
              <a:t>Possibilité de remboursement de l’excédent si l’imposition au barème conduisait à un taux inférieur</a:t>
            </a:r>
          </a:p>
          <a:p>
            <a:pPr marL="0" indent="0">
              <a:buFontTx/>
              <a:buNone/>
            </a:pPr>
            <a:endParaRPr lang="fr-FR" u="none" baseline="0" dirty="0" smtClean="0"/>
          </a:p>
          <a:p>
            <a:pPr marL="0" indent="0">
              <a:buFontTx/>
              <a:buNone/>
            </a:pPr>
            <a:endParaRPr lang="fr-FR" u="none"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70</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u="sng" dirty="0" smtClean="0"/>
              <a:t>Régime des dirigeants partant à</a:t>
            </a:r>
            <a:r>
              <a:rPr lang="fr-FR" u="sng" baseline="0" dirty="0" smtClean="0"/>
              <a:t> la retraite: </a:t>
            </a:r>
          </a:p>
          <a:p>
            <a:pPr marL="285750" indent="-285750">
              <a:buFontTx/>
              <a:buChar char="-"/>
            </a:pPr>
            <a:r>
              <a:rPr lang="fr-FR" sz="1300" dirty="0" smtClean="0"/>
              <a:t>la société cédée est une PME au sens du droit communautaire ;</a:t>
            </a:r>
          </a:p>
          <a:p>
            <a:pPr marL="285750" indent="-285750">
              <a:buFontTx/>
              <a:buChar char="-"/>
            </a:pPr>
            <a:r>
              <a:rPr lang="fr-FR" sz="1300" dirty="0" smtClean="0"/>
              <a:t>Le cédant est (i) dirigeant de la société dont les titres sont cédés, (ii) détient 25% des droits de vote ou des  droits fonciers soit directement, soit par personnes interposée, soit par l’intermédiaire de son groupe familial, (iii) doit cesser toute fonction de direction ou salariée dans la société et faire valoir ses droits à la retraite dans les deux années suivant ou précédant la cession.</a:t>
            </a:r>
          </a:p>
          <a:p>
            <a:pPr marL="0" indent="0">
              <a:buFontTx/>
              <a:buNone/>
            </a:pPr>
            <a:endParaRPr lang="fr-FR" sz="1300" dirty="0" smtClean="0"/>
          </a:p>
          <a:p>
            <a:pPr marL="0" indent="0">
              <a:buFontTx/>
              <a:buNone/>
            </a:pPr>
            <a:r>
              <a:rPr lang="fr-FR" sz="1300" u="sng" dirty="0" smtClean="0"/>
              <a:t>Report et</a:t>
            </a:r>
            <a:r>
              <a:rPr lang="fr-FR" sz="1300" u="sng" baseline="0" dirty="0" smtClean="0"/>
              <a:t> exonération sous condition de remploi</a:t>
            </a:r>
          </a:p>
          <a:p>
            <a:pPr marL="285750" indent="-285750">
              <a:buFontTx/>
              <a:buChar char="-"/>
            </a:pPr>
            <a:r>
              <a:rPr lang="fr-FR" sz="1300" dirty="0" smtClean="0"/>
              <a:t>Relatives aux </a:t>
            </a:r>
            <a:r>
              <a:rPr lang="fr-FR" sz="1300" b="1" dirty="0" smtClean="0"/>
              <a:t>titres cédés </a:t>
            </a:r>
            <a:r>
              <a:rPr lang="fr-FR" sz="1300" dirty="0" smtClean="0"/>
              <a:t>: titres détenus de manière continue depuis </a:t>
            </a:r>
            <a:r>
              <a:rPr lang="fr-FR" sz="1300" b="1" dirty="0" smtClean="0"/>
              <a:t>plus de 8 ans </a:t>
            </a:r>
            <a:r>
              <a:rPr lang="fr-FR" sz="1300" dirty="0" smtClean="0"/>
              <a:t>dans des sociétés d’un Etat de l’UE ayant une activité opérationnelle et passibles de l’IS ou d’un impôt équivalent ;</a:t>
            </a:r>
          </a:p>
          <a:p>
            <a:pPr marL="285750" indent="-285750">
              <a:buFontTx/>
              <a:buChar char="-"/>
            </a:pPr>
            <a:r>
              <a:rPr lang="fr-FR" sz="1300" dirty="0" smtClean="0"/>
              <a:t>Relatives au </a:t>
            </a:r>
            <a:r>
              <a:rPr lang="fr-FR" sz="1300" b="1" dirty="0" smtClean="0"/>
              <a:t>cédant</a:t>
            </a:r>
            <a:r>
              <a:rPr lang="fr-FR" sz="1300" dirty="0" smtClean="0"/>
              <a:t> : détention de </a:t>
            </a:r>
            <a:r>
              <a:rPr lang="fr-FR" sz="1300" b="1" dirty="0" smtClean="0"/>
              <a:t>10% </a:t>
            </a:r>
            <a:r>
              <a:rPr lang="fr-FR" sz="1300" dirty="0" smtClean="0"/>
              <a:t>des droits de vote ou des droits dans les bénéfices sociaux de la société soit directement, soit par personne interposée, soit par l’intermédiaire du groupe familial de manière continue pendant les 8 ans précédant la cession ;</a:t>
            </a:r>
          </a:p>
          <a:p>
            <a:pPr marL="285750" indent="-285750">
              <a:buFontTx/>
              <a:buChar char="-"/>
            </a:pPr>
            <a:r>
              <a:rPr lang="fr-FR" sz="1300" dirty="0" smtClean="0"/>
              <a:t>Relatives au réinvestissement : </a:t>
            </a:r>
            <a:r>
              <a:rPr lang="fr-FR" sz="1300" b="1" dirty="0" smtClean="0"/>
              <a:t>80% </a:t>
            </a:r>
            <a:r>
              <a:rPr lang="fr-FR" sz="1300" dirty="0" smtClean="0"/>
              <a:t>du montant de la plus-value net des prélèvements sociaux doit être investi dans un délai de 36 mois dans la souscription en numéraire au capital initial ou dans l’augmentation de capital en numéraire d’une société : </a:t>
            </a:r>
            <a:r>
              <a:rPr lang="fr-FR" sz="1200" dirty="0" smtClean="0"/>
              <a:t>le contribuable détient au moins (i) 5% des droits de vote et des droits dans les bénéfices sociaux de la société (ii) en pleine propriété pendant au moins 5 ans. </a:t>
            </a:r>
          </a:p>
          <a:p>
            <a:pPr marL="0" indent="0">
              <a:buFontTx/>
              <a:buNone/>
            </a:pPr>
            <a:r>
              <a:rPr lang="fr-FR" sz="1200" dirty="0" smtClean="0"/>
              <a:t>Effets:</a:t>
            </a:r>
            <a:r>
              <a:rPr lang="fr-FR" sz="1200" baseline="0" dirty="0" smtClean="0"/>
              <a:t> </a:t>
            </a:r>
          </a:p>
          <a:p>
            <a:pPr marL="171450" indent="-171450">
              <a:buFontTx/>
              <a:buChar char="-"/>
            </a:pPr>
            <a:r>
              <a:rPr lang="fr-FR" sz="1200" baseline="0" dirty="0" smtClean="0"/>
              <a:t>report si les conditions de réinvestissements sont remplies</a:t>
            </a:r>
          </a:p>
          <a:p>
            <a:pPr marL="171450" indent="-171450">
              <a:buFontTx/>
              <a:buChar char="-"/>
            </a:pPr>
            <a:r>
              <a:rPr lang="fr-FR" sz="1200" baseline="0" dirty="0" smtClean="0"/>
              <a:t>Exonération si les titres acquis en remploi sont conservés pendant 5 ans</a:t>
            </a:r>
            <a:endParaRPr lang="fr-FR" sz="1200" dirty="0" smtClean="0"/>
          </a:p>
          <a:p>
            <a:pPr marL="0" indent="0">
              <a:buFontTx/>
              <a:buNone/>
            </a:pPr>
            <a:endParaRPr lang="fr-FR" sz="1300" dirty="0" smtClean="0"/>
          </a:p>
          <a:p>
            <a:pPr marL="0" indent="0">
              <a:buFontTx/>
              <a:buNone/>
            </a:pPr>
            <a:r>
              <a:rPr lang="fr-FR" sz="1300" dirty="0" smtClean="0"/>
              <a:t>LF pour 2013</a:t>
            </a:r>
          </a:p>
          <a:p>
            <a:pPr marL="285750" indent="-285750">
              <a:buFontTx/>
              <a:buChar char="-"/>
            </a:pPr>
            <a:r>
              <a:rPr lang="fr-FR" sz="1300" dirty="0" smtClean="0"/>
              <a:t>Délai</a:t>
            </a:r>
            <a:r>
              <a:rPr lang="fr-FR" sz="1300" baseline="0" dirty="0" smtClean="0"/>
              <a:t> de réinvestissement: 24 mois </a:t>
            </a:r>
          </a:p>
          <a:p>
            <a:pPr marL="285750" indent="-285750">
              <a:buFontTx/>
              <a:buChar char="-"/>
            </a:pPr>
            <a:r>
              <a:rPr lang="fr-FR" sz="1300" baseline="0" dirty="0" smtClean="0"/>
              <a:t>Engagement de réinvestissement de 50% au lieu de 80%</a:t>
            </a:r>
          </a:p>
          <a:p>
            <a:pPr marL="285750" indent="-285750">
              <a:buFontTx/>
              <a:buChar char="-"/>
            </a:pPr>
            <a:r>
              <a:rPr lang="fr-FR" sz="1300" baseline="0" dirty="0" smtClean="0"/>
              <a:t>Exonération à hauteur du pourcentage réinvesti (et non sur le tout)</a:t>
            </a:r>
            <a:endParaRPr lang="fr-FR" sz="1300" dirty="0" smtClean="0"/>
          </a:p>
          <a:p>
            <a:endParaRPr lang="fr-FR" u="none" dirty="0" smtClean="0"/>
          </a:p>
          <a:p>
            <a:endParaRPr lang="fr-FR" u="none" dirty="0" smtClean="0"/>
          </a:p>
          <a:p>
            <a:endParaRPr lang="fr-FR" u="none"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71</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72</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u="sng" dirty="0" smtClean="0"/>
              <a:t>JP sur l’apport cession : </a:t>
            </a:r>
          </a:p>
          <a:p>
            <a:endParaRPr lang="fr-FR" dirty="0" smtClean="0"/>
          </a:p>
          <a:p>
            <a:r>
              <a:rPr lang="fr-FR" dirty="0" smtClean="0"/>
              <a:t>- Arrêts</a:t>
            </a:r>
            <a:r>
              <a:rPr lang="fr-FR" baseline="0" dirty="0" smtClean="0"/>
              <a:t> </a:t>
            </a:r>
            <a:r>
              <a:rPr lang="fr-FR" baseline="0" dirty="0" err="1" smtClean="0"/>
              <a:t>Bauchart</a:t>
            </a:r>
            <a:r>
              <a:rPr lang="fr-FR" baseline="0" dirty="0" smtClean="0"/>
              <a:t>, </a:t>
            </a:r>
            <a:r>
              <a:rPr lang="fr-FR" baseline="0" dirty="0" err="1" smtClean="0"/>
              <a:t>Bazire</a:t>
            </a:r>
            <a:r>
              <a:rPr lang="fr-FR" baseline="0" dirty="0" smtClean="0"/>
              <a:t> et Four du 8 octobre 2010</a:t>
            </a:r>
            <a:endParaRPr lang="fr-FR" dirty="0" smtClean="0"/>
          </a:p>
          <a:p>
            <a:pPr marL="171450" indent="-171450">
              <a:buFontTx/>
              <a:buChar char="-"/>
            </a:pPr>
            <a:r>
              <a:rPr lang="fr-FR" dirty="0" smtClean="0"/>
              <a:t>CE,</a:t>
            </a:r>
            <a:r>
              <a:rPr lang="fr-FR" baseline="0" dirty="0" smtClean="0"/>
              <a:t> 10 mai 2012, Depuis-</a:t>
            </a:r>
            <a:r>
              <a:rPr lang="fr-FR" baseline="0" dirty="0" err="1" smtClean="0"/>
              <a:t>Bardinal</a:t>
            </a:r>
            <a:endParaRPr lang="fr-FR" baseline="0" dirty="0" smtClean="0"/>
          </a:p>
          <a:p>
            <a:pPr marL="171450" indent="-171450">
              <a:buFontTx/>
              <a:buChar char="-"/>
            </a:pPr>
            <a:r>
              <a:rPr lang="fr-FR" baseline="0" dirty="0" smtClean="0"/>
              <a:t>CE, 27 juillet 2012, Berjot</a:t>
            </a:r>
          </a:p>
          <a:p>
            <a:endParaRPr lang="fr-FR" dirty="0" smtClean="0"/>
          </a:p>
          <a:p>
            <a:r>
              <a:rPr lang="fr-FR" b="1" dirty="0" smtClean="0"/>
              <a:t>Différence</a:t>
            </a:r>
            <a:r>
              <a:rPr lang="fr-FR" b="1" baseline="0" dirty="0" smtClean="0"/>
              <a:t> de ce régime avec l’exonération du 150-0 D bis </a:t>
            </a:r>
          </a:p>
          <a:p>
            <a:pPr marL="171450" indent="-171450">
              <a:buFontTx/>
              <a:buChar char="-"/>
            </a:pPr>
            <a:r>
              <a:rPr lang="fr-FR" baseline="0" dirty="0" smtClean="0"/>
              <a:t>Réinvestissement de plus de 50% du </a:t>
            </a:r>
            <a:r>
              <a:rPr lang="fr-FR" u="sng" baseline="0" dirty="0" smtClean="0"/>
              <a:t>produit la plus-value (et non du prix de cession)</a:t>
            </a:r>
          </a:p>
          <a:p>
            <a:pPr marL="171450" indent="-171450">
              <a:buFontTx/>
              <a:buChar char="-"/>
            </a:pPr>
            <a:r>
              <a:rPr lang="fr-FR" u="sng" baseline="0" dirty="0" smtClean="0"/>
              <a:t>Délai de réinvestissement identique (2 ans)</a:t>
            </a:r>
          </a:p>
          <a:p>
            <a:pPr marL="171450" indent="-171450">
              <a:buFontTx/>
              <a:buChar char="-"/>
            </a:pPr>
            <a:r>
              <a:rPr lang="fr-FR" baseline="0" dirty="0" smtClean="0"/>
              <a:t>MAIS absence de condition de réinvestissement en cas de cession dans les 3 ans?</a:t>
            </a:r>
          </a:p>
          <a:p>
            <a:pPr marL="171450" indent="-171450">
              <a:buFontTx/>
              <a:buChar char="-"/>
            </a:pPr>
            <a:endParaRPr lang="fr-FR" dirty="0" smtClean="0"/>
          </a:p>
          <a:p>
            <a:endParaRPr lang="fr-FR" dirty="0" smtClean="0"/>
          </a:p>
          <a:p>
            <a:endParaRPr lang="fr-FR" dirty="0" smtClean="0"/>
          </a:p>
          <a:p>
            <a:endParaRPr lang="fr-FR" dirty="0" smtClean="0"/>
          </a:p>
          <a:p>
            <a:endParaRPr lang="fr-FR" dirty="0" smtClean="0"/>
          </a:p>
          <a:p>
            <a:r>
              <a:rPr lang="fr-FR" u="sng" dirty="0" smtClean="0"/>
              <a:t>Donation suivie d’une cession dans les 18 mois: imposition du</a:t>
            </a:r>
            <a:r>
              <a:rPr lang="fr-FR" u="sng" baseline="0" dirty="0" smtClean="0"/>
              <a:t> donataire </a:t>
            </a:r>
          </a:p>
          <a:p>
            <a:r>
              <a:rPr lang="fr-FR" u="none" baseline="0" dirty="0" smtClean="0"/>
              <a:t>Cas similaires à la mesure sur la donation-cession qui a été censurée</a:t>
            </a:r>
            <a:endParaRPr lang="fr-FR" u="none"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73</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1" i="0" u="sng" strike="noStrike" kern="1200" cap="none" spc="0" normalizeH="0" baseline="0" noProof="0" dirty="0" smtClean="0">
                <a:ln>
                  <a:noFill/>
                </a:ln>
                <a:solidFill>
                  <a:srgbClr val="000000"/>
                </a:solidFill>
                <a:effectLst/>
                <a:uLnTx/>
                <a:uFillTx/>
                <a:latin typeface="Arial" charset="0"/>
                <a:ea typeface="+mn-ea"/>
                <a:cs typeface="+mn-cs"/>
              </a:rPr>
              <a:t>Rappel du contexte et de la problématique des opérations de donation-cession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fr-FR"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noProof="0" dirty="0" smtClean="0">
                <a:ln>
                  <a:noFill/>
                </a:ln>
                <a:solidFill>
                  <a:srgbClr val="000000"/>
                </a:solidFill>
                <a:effectLst/>
                <a:uLnTx/>
                <a:uFillTx/>
                <a:latin typeface="Arial" charset="0"/>
                <a:ea typeface="+mn-ea"/>
                <a:cs typeface="+mn-cs"/>
              </a:rPr>
              <a:t>La donation d’un bien à un proche, préalablement à la cession dudit bien par le tiers est un moyen bien connu pour purger d’impôt sur le revenu la plus-value que comporte le bien. En réalité, seuls sont dus les droits de donation (qui peuvent ne pas être dus si le montant est inférieur à l’abattement de 159.000 €!).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fr-FR"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noProof="0" dirty="0" smtClean="0">
                <a:ln>
                  <a:noFill/>
                </a:ln>
                <a:solidFill>
                  <a:srgbClr val="000000"/>
                </a:solidFill>
                <a:effectLst/>
                <a:uLnTx/>
                <a:uFillTx/>
                <a:latin typeface="Arial" charset="0"/>
                <a:ea typeface="+mn-ea"/>
                <a:cs typeface="+mn-cs"/>
              </a:rPr>
              <a:t>Cette optimisation n’encourt la critique de l’abus de droit que si la donation n’est pas réalisée avec sincérité. En d’autres termes, pour que l’opération soit régulière, il faut que le donateur se soit réellement appauvri, peu importe les conditions qui accompagnent la donation.</a:t>
            </a:r>
          </a:p>
          <a:p>
            <a:pPr marL="358775" lvl="1">
              <a:buFont typeface="Arial" charset="0"/>
              <a:buNone/>
            </a:pPr>
            <a:endParaRPr lang="fr-FR" sz="1200" dirty="0" smtClean="0">
              <a:solidFill>
                <a:schemeClr val="tx1"/>
              </a:solidFill>
            </a:endParaRPr>
          </a:p>
          <a:p>
            <a:pPr marL="358775" lvl="1">
              <a:buFont typeface="Arial" charset="0"/>
              <a:buNone/>
            </a:pPr>
            <a:r>
              <a:rPr lang="fr-FR" sz="1800" dirty="0" smtClean="0">
                <a:solidFill>
                  <a:schemeClr val="tx1"/>
                </a:solidFill>
              </a:rPr>
              <a:t>Conseil d’Etat, 30 décembre 2011, n°330940 (à lire) :</a:t>
            </a:r>
          </a:p>
          <a:p>
            <a:pPr marL="1079500" lvl="4" indent="-266700" algn="just" eaLnBrk="0" hangingPunct="0">
              <a:buClr>
                <a:srgbClr val="13294A"/>
              </a:buClr>
              <a:buFont typeface="Arial" charset="0"/>
              <a:buChar char="─"/>
            </a:pPr>
            <a:r>
              <a:rPr lang="fr-FR" dirty="0" smtClean="0">
                <a:solidFill>
                  <a:schemeClr val="tx1"/>
                </a:solidFill>
              </a:rPr>
              <a:t>Solution traditionnelle : il n’y a pas d’abus de droit pour autant que la donation soit empreinte d’un réelle intention libérale (donateur réellement appauvri et donataire enrichi) </a:t>
            </a:r>
            <a:r>
              <a:rPr lang="fr-FR" dirty="0" smtClean="0">
                <a:solidFill>
                  <a:schemeClr val="tx1"/>
                </a:solidFill>
                <a:sym typeface="Wingdings" pitchFamily="2" charset="2"/>
              </a:rPr>
              <a:t> </a:t>
            </a:r>
            <a:r>
              <a:rPr lang="fr-FR" dirty="0" smtClean="0">
                <a:solidFill>
                  <a:schemeClr val="tx1"/>
                </a:solidFill>
              </a:rPr>
              <a:t>Jurisprudence constante ;</a:t>
            </a:r>
          </a:p>
          <a:p>
            <a:pPr marL="1079500" lvl="4" indent="-266700" algn="just" eaLnBrk="0" hangingPunct="0">
              <a:buClr>
                <a:srgbClr val="13294A"/>
              </a:buClr>
              <a:buFont typeface="Arial" charset="0"/>
              <a:buChar char="─"/>
            </a:pPr>
            <a:r>
              <a:rPr lang="fr-FR" dirty="0" smtClean="0">
                <a:solidFill>
                  <a:schemeClr val="tx1"/>
                </a:solidFill>
              </a:rPr>
              <a:t>L’intention libérale n’est pas mise en doute par le fait que la donation soit accompagnée de conditions (droit de retour, exclusion de communauté, obligation de placement du produit de vente, etc.) </a:t>
            </a:r>
            <a:r>
              <a:rPr lang="fr-FR" dirty="0" smtClean="0">
                <a:solidFill>
                  <a:schemeClr val="tx1"/>
                </a:solidFill>
                <a:sym typeface="Wingdings" pitchFamily="2" charset="2"/>
              </a:rPr>
              <a:t> intérêt de cet arrêt ;</a:t>
            </a:r>
            <a:endParaRPr lang="fr-FR" dirty="0" smtClean="0">
              <a:solidFill>
                <a:schemeClr val="tx1"/>
              </a:solidFill>
            </a:endParaRPr>
          </a:p>
          <a:p>
            <a:pPr marL="1079500" lvl="4" indent="-266700" algn="just" eaLnBrk="0" hangingPunct="0">
              <a:buClr>
                <a:srgbClr val="13294A"/>
              </a:buClr>
              <a:buFont typeface="Arial" charset="0"/>
              <a:buChar char="─"/>
            </a:pPr>
            <a:r>
              <a:rPr lang="fr-FR" dirty="0" smtClean="0">
                <a:solidFill>
                  <a:schemeClr val="tx1"/>
                </a:solidFill>
              </a:rPr>
              <a:t>Spécificité de l’espèce : le donateur était indirectement le cessionnaire, les titres objets de la donation ayant été acquis par une société qu’il détenait par ailleurs. </a:t>
            </a:r>
          </a:p>
          <a:p>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74</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75</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76</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77</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79</a:t>
            </a:fld>
            <a:endParaRPr lang="fr-FR"/>
          </a:p>
        </p:txBody>
      </p:sp>
    </p:spTree>
    <p:extLst>
      <p:ext uri="{BB962C8B-B14F-4D97-AF65-F5344CB8AC3E}">
        <p14:creationId xmlns:p14="http://schemas.microsoft.com/office/powerpoint/2010/main" val="3507535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dirty="0" smtClean="0"/>
              <a:t>Cette mesure complète la règle existante d’imputation prioritaire des dettes contractées pour</a:t>
            </a:r>
            <a:r>
              <a:rPr lang="fr-FR" sz="1400" baseline="0" dirty="0" smtClean="0"/>
              <a:t> l’acquisition de biens exonérés (imputation en priorité sur ces biens). L’excédent restait déductible</a:t>
            </a:r>
            <a:endParaRPr lang="fr-FR" sz="1400" dirty="0" smtClean="0"/>
          </a:p>
          <a:p>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80</a:t>
            </a:fld>
            <a:endParaRPr lang="fr-FR"/>
          </a:p>
        </p:txBody>
      </p:sp>
    </p:spTree>
    <p:extLst>
      <p:ext uri="{BB962C8B-B14F-4D97-AF65-F5344CB8AC3E}">
        <p14:creationId xmlns:p14="http://schemas.microsoft.com/office/powerpoint/2010/main" val="1609402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Plafonnement: ne</a:t>
            </a:r>
            <a:r>
              <a:rPr lang="fr-FR" baseline="0" dirty="0" smtClean="0"/>
              <a:t> s’applique pas aux non-résidents (sauf résidents </a:t>
            </a:r>
            <a:r>
              <a:rPr lang="fr-FR" i="1" baseline="0" dirty="0" err="1" smtClean="0"/>
              <a:t>Schumacker</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81</a:t>
            </a:fld>
            <a:endParaRPr lang="fr-FR"/>
          </a:p>
        </p:txBody>
      </p:sp>
    </p:spTree>
    <p:extLst>
      <p:ext uri="{BB962C8B-B14F-4D97-AF65-F5344CB8AC3E}">
        <p14:creationId xmlns:p14="http://schemas.microsoft.com/office/powerpoint/2010/main" val="2726628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83</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Non déclaration des Contrats d’assurance-vie: </a:t>
            </a:r>
          </a:p>
          <a:p>
            <a:r>
              <a:rPr lang="fr-FR" dirty="0" smtClean="0"/>
              <a:t>Amende de 25%</a:t>
            </a:r>
            <a:r>
              <a:rPr lang="fr-FR" baseline="0" dirty="0" smtClean="0"/>
              <a:t> des versements effectués ou 5% (plafonné à 1500€) lorsque le contribuable apporte la preuve que le Trésor n’a subi aucun préjudice</a:t>
            </a:r>
          </a:p>
          <a:p>
            <a:endParaRPr lang="fr-FR" baseline="0" dirty="0" smtClean="0"/>
          </a:p>
          <a:p>
            <a:r>
              <a:rPr lang="fr-FR" baseline="0" dirty="0" smtClean="0"/>
              <a:t>Non déclaration des </a:t>
            </a:r>
            <a:r>
              <a:rPr lang="fr-FR" baseline="0" dirty="0" err="1" smtClean="0"/>
              <a:t>truts</a:t>
            </a:r>
            <a:r>
              <a:rPr lang="fr-FR" baseline="0" dirty="0" smtClean="0"/>
              <a:t>: </a:t>
            </a:r>
          </a:p>
          <a:p>
            <a:r>
              <a:rPr lang="fr-FR" baseline="0" dirty="0" smtClean="0"/>
              <a:t>Amende de 10 000 € ou 5% de la valeur des actifs en trust</a:t>
            </a:r>
            <a:endParaRPr lang="fr-FR" dirty="0"/>
          </a:p>
        </p:txBody>
      </p:sp>
      <p:sp>
        <p:nvSpPr>
          <p:cNvPr id="4" name="Espace réservé du numéro de diapositive 3"/>
          <p:cNvSpPr>
            <a:spLocks noGrp="1"/>
          </p:cNvSpPr>
          <p:nvPr>
            <p:ph type="sldNum" sz="quarter" idx="10"/>
          </p:nvPr>
        </p:nvSpPr>
        <p:spPr/>
        <p:txBody>
          <a:bodyPr/>
          <a:lstStyle/>
          <a:p>
            <a:fld id="{2E91F871-7339-4552-AE32-D22FC73D7EE7}" type="slidenum">
              <a:rPr lang="fr-FR" smtClean="0"/>
              <a:pPr/>
              <a:t>87</a:t>
            </a:fld>
            <a:endParaRPr lang="fr-FR"/>
          </a:p>
        </p:txBody>
      </p:sp>
    </p:spTree>
    <p:extLst>
      <p:ext uri="{BB962C8B-B14F-4D97-AF65-F5344CB8AC3E}">
        <p14:creationId xmlns:p14="http://schemas.microsoft.com/office/powerpoint/2010/main" val="1930542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avec image">
    <p:spTree>
      <p:nvGrpSpPr>
        <p:cNvPr id="1" name=""/>
        <p:cNvGrpSpPr/>
        <p:nvPr/>
      </p:nvGrpSpPr>
      <p:grpSpPr>
        <a:xfrm>
          <a:off x="0" y="0"/>
          <a:ext cx="0" cy="0"/>
          <a:chOff x="0" y="0"/>
          <a:chExt cx="0" cy="0"/>
        </a:xfrm>
      </p:grpSpPr>
      <p:sp>
        <p:nvSpPr>
          <p:cNvPr id="13" name="Espace réservé pour une image  12"/>
          <p:cNvSpPr>
            <a:spLocks noGrp="1"/>
          </p:cNvSpPr>
          <p:nvPr>
            <p:ph type="pic" sz="quarter" idx="13" hasCustomPrompt="1"/>
          </p:nvPr>
        </p:nvSpPr>
        <p:spPr bwMode="gray">
          <a:xfrm>
            <a:off x="0" y="1484313"/>
            <a:ext cx="9144000" cy="5373687"/>
          </a:xfrm>
          <a:solidFill>
            <a:schemeClr val="bg2">
              <a:lumMod val="20000"/>
              <a:lumOff val="80000"/>
            </a:schemeClr>
          </a:solidFill>
          <a:ln>
            <a:noFill/>
          </a:ln>
          <a:effectLst/>
        </p:spPr>
        <p:txBody>
          <a:bodyPr/>
          <a:lstStyle>
            <a:lvl1pPr algn="l">
              <a:buFontTx/>
              <a:buNone/>
              <a:defRPr/>
            </a:lvl1pPr>
          </a:lstStyle>
          <a:p>
            <a:r>
              <a:rPr lang="fr-FR" dirty="0" smtClean="0"/>
              <a:t> </a:t>
            </a:r>
            <a:endParaRPr lang="fr-FR" dirty="0"/>
          </a:p>
        </p:txBody>
      </p:sp>
      <p:sp>
        <p:nvSpPr>
          <p:cNvPr id="2" name="Titre 1"/>
          <p:cNvSpPr>
            <a:spLocks noGrp="1"/>
          </p:cNvSpPr>
          <p:nvPr>
            <p:ph type="ctrTitle"/>
          </p:nvPr>
        </p:nvSpPr>
        <p:spPr bwMode="gray">
          <a:xfrm>
            <a:off x="539749" y="1484314"/>
            <a:ext cx="8064501" cy="2736850"/>
          </a:xfrm>
        </p:spPr>
        <p:txBody>
          <a:bodyPr/>
          <a:lstStyle>
            <a:lvl1pPr>
              <a:defRPr>
                <a:solidFill>
                  <a:schemeClr val="bg1"/>
                </a:solidFill>
              </a:defRPr>
            </a:lvl1pPr>
          </a:lstStyle>
          <a:p>
            <a:r>
              <a:rPr lang="fr-FR" smtClean="0"/>
              <a:t>Modifiez le style du titre</a:t>
            </a:r>
            <a:endParaRPr lang="fr-FR" dirty="0"/>
          </a:p>
        </p:txBody>
      </p:sp>
      <p:sp>
        <p:nvSpPr>
          <p:cNvPr id="3" name="Sous-titre 2"/>
          <p:cNvSpPr>
            <a:spLocks noGrp="1"/>
          </p:cNvSpPr>
          <p:nvPr>
            <p:ph type="subTitle" idx="1"/>
          </p:nvPr>
        </p:nvSpPr>
        <p:spPr bwMode="gray">
          <a:xfrm>
            <a:off x="539750" y="4724400"/>
            <a:ext cx="8064500" cy="1728788"/>
          </a:xfrm>
        </p:spPr>
        <p:txBody>
          <a:bodyPr anchor="t" anchorCtr="0"/>
          <a:lstStyle>
            <a:lvl1pPr marL="0" indent="0" algn="l">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15" name="Espace réservé du texte 14"/>
          <p:cNvSpPr>
            <a:spLocks noGrp="1"/>
          </p:cNvSpPr>
          <p:nvPr>
            <p:ph type="body" sz="quarter" idx="14" hasCustomPrompt="1"/>
          </p:nvPr>
        </p:nvSpPr>
        <p:spPr bwMode="gray">
          <a:xfrm rot="10800000" flipH="1">
            <a:off x="0" y="0"/>
            <a:ext cx="288000" cy="2134800"/>
          </a:xfrm>
          <a:prstGeom prst="rtTriangle">
            <a:avLst/>
          </a:prstGeom>
          <a:solidFill>
            <a:schemeClr val="tx2"/>
          </a:solidFill>
          <a:ln w="3175">
            <a:noFill/>
          </a:ln>
          <a:effectLst/>
        </p:spPr>
        <p:txBody>
          <a:bodyPr/>
          <a:lstStyle>
            <a:lvl1pPr>
              <a:buFontTx/>
              <a:buNone/>
              <a:defRPr/>
            </a:lvl1pPr>
          </a:lstStyle>
          <a:p>
            <a:pPr lvl="0"/>
            <a:r>
              <a:rPr lang="fr-FR" dirty="0" smtClean="0"/>
              <a:t> </a:t>
            </a:r>
            <a:endParaRPr lang="fr-FR" dirty="0"/>
          </a:p>
        </p:txBody>
      </p:sp>
      <p:sp>
        <p:nvSpPr>
          <p:cNvPr id="17" name="Espace réservé du texte 14"/>
          <p:cNvSpPr>
            <a:spLocks noGrp="1"/>
          </p:cNvSpPr>
          <p:nvPr>
            <p:ph type="body" sz="quarter" idx="16" hasCustomPrompt="1"/>
          </p:nvPr>
        </p:nvSpPr>
        <p:spPr bwMode="gray">
          <a:xfrm flipH="1">
            <a:off x="8496000" y="0"/>
            <a:ext cx="648000" cy="6858000"/>
          </a:xfrm>
          <a:prstGeom prst="rtTriangle">
            <a:avLst/>
          </a:prstGeom>
          <a:solidFill>
            <a:schemeClr val="tx2"/>
          </a:solidFill>
          <a:ln w="3175">
            <a:noFill/>
          </a:ln>
          <a:effectLst/>
        </p:spPr>
        <p:txBody>
          <a:bodyPr/>
          <a:lstStyle>
            <a:lvl1pPr>
              <a:buFontTx/>
              <a:buNone/>
              <a:defRPr/>
            </a:lvl1pPr>
          </a:lstStyle>
          <a:p>
            <a:pPr lvl="0"/>
            <a:r>
              <a:rPr lang="fr-FR" dirty="0" smtClean="0"/>
              <a:t> </a:t>
            </a:r>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userDrawn="1"/>
        </p:nvSpPr>
        <p:spPr bwMode="gray">
          <a:xfrm>
            <a:off x="1" y="1484313"/>
            <a:ext cx="9144000" cy="537368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bwMode="gray">
          <a:xfrm>
            <a:off x="539749" y="1484314"/>
            <a:ext cx="8064501" cy="2736850"/>
          </a:xfrm>
        </p:spPr>
        <p:txBody>
          <a:bodyPr/>
          <a:lstStyle>
            <a:lvl1pPr>
              <a:defRPr>
                <a:solidFill>
                  <a:schemeClr val="tx2"/>
                </a:solidFill>
              </a:defRPr>
            </a:lvl1pPr>
          </a:lstStyle>
          <a:p>
            <a:r>
              <a:rPr lang="fr-FR" smtClean="0"/>
              <a:t>Modifiez le style du titre</a:t>
            </a:r>
            <a:endParaRPr lang="fr-FR" dirty="0"/>
          </a:p>
        </p:txBody>
      </p:sp>
      <p:sp>
        <p:nvSpPr>
          <p:cNvPr id="3" name="Sous-titre 2"/>
          <p:cNvSpPr>
            <a:spLocks noGrp="1"/>
          </p:cNvSpPr>
          <p:nvPr>
            <p:ph type="subTitle" idx="1"/>
          </p:nvPr>
        </p:nvSpPr>
        <p:spPr bwMode="gray">
          <a:xfrm>
            <a:off x="539750" y="4724400"/>
            <a:ext cx="8064500" cy="1728788"/>
          </a:xfrm>
        </p:spPr>
        <p:txBody>
          <a:bodyPr anchor="t" anchorCtr="0"/>
          <a:lstStyle>
            <a:lvl1pPr marL="0" indent="0" algn="l">
              <a:spcBef>
                <a:spcPts val="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8" name="Triangle rectangle 7"/>
          <p:cNvSpPr/>
          <p:nvPr userDrawn="1"/>
        </p:nvSpPr>
        <p:spPr bwMode="gray">
          <a:xfrm rot="10800000" flipH="1">
            <a:off x="1" y="0"/>
            <a:ext cx="287338" cy="2133600"/>
          </a:xfrm>
          <a:prstGeom prst="r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Triangle rectangle 8"/>
          <p:cNvSpPr/>
          <p:nvPr userDrawn="1"/>
        </p:nvSpPr>
        <p:spPr bwMode="gray">
          <a:xfrm rot="16200000">
            <a:off x="5391150" y="3105150"/>
            <a:ext cx="6858000" cy="647700"/>
          </a:xfrm>
          <a:prstGeom prst="r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Modifiez le style du titre</a:t>
            </a:r>
            <a:endParaRPr lang="fr-FR" dirty="0"/>
          </a:p>
        </p:txBody>
      </p:sp>
      <p:sp>
        <p:nvSpPr>
          <p:cNvPr id="3" name="Espace réservé du contenu 2"/>
          <p:cNvSpPr>
            <a:spLocks noGrp="1"/>
          </p:cNvSpPr>
          <p:nvPr>
            <p:ph idx="1"/>
          </p:nvPr>
        </p:nvSpPr>
        <p:spPr bwMode="gray"/>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AFF2E658-7E12-4DF6-9AEF-0C78B4E620CF}" type="datetime1">
              <a:rPr lang="fr-FR" smtClean="0"/>
              <a:t>17/01/2013</a:t>
            </a:fld>
            <a:endParaRPr lang="fr-FR"/>
          </a:p>
        </p:txBody>
      </p:sp>
      <p:sp>
        <p:nvSpPr>
          <p:cNvPr id="5" name="Espace réservé du pied de page 4"/>
          <p:cNvSpPr>
            <a:spLocks noGrp="1"/>
          </p:cNvSpPr>
          <p:nvPr>
            <p:ph type="ftr" sz="quarter" idx="11"/>
          </p:nvPr>
        </p:nvSpPr>
        <p:spPr bwMode="gray"/>
        <p:txBody>
          <a:bodyPr/>
          <a:lstStyle/>
          <a:p>
            <a:r>
              <a:rPr lang="fr-FR" smtClean="0"/>
              <a:t>Actualité fiscale</a:t>
            </a:r>
            <a:endParaRPr lang="fr-F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2 colonnes">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Modifiez le style du titre</a:t>
            </a:r>
            <a:endParaRPr lang="fr-FR" dirty="0"/>
          </a:p>
        </p:txBody>
      </p:sp>
      <p:sp>
        <p:nvSpPr>
          <p:cNvPr id="3" name="Espace réservé du contenu 2"/>
          <p:cNvSpPr>
            <a:spLocks noGrp="1"/>
          </p:cNvSpPr>
          <p:nvPr>
            <p:ph idx="1"/>
          </p:nvPr>
        </p:nvSpPr>
        <p:spPr bwMode="gray">
          <a:xfrm>
            <a:off x="539750" y="2015999"/>
            <a:ext cx="3960000" cy="4292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56CC5AEA-1A12-4AC5-81D8-4E30E4980327}" type="datetime1">
              <a:rPr lang="fr-FR" smtClean="0"/>
              <a:t>17/01/2013</a:t>
            </a:fld>
            <a:endParaRPr lang="fr-FR"/>
          </a:p>
        </p:txBody>
      </p:sp>
      <p:sp>
        <p:nvSpPr>
          <p:cNvPr id="5" name="Espace réservé du pied de page 4"/>
          <p:cNvSpPr>
            <a:spLocks noGrp="1"/>
          </p:cNvSpPr>
          <p:nvPr>
            <p:ph type="ftr" sz="quarter" idx="11"/>
          </p:nvPr>
        </p:nvSpPr>
        <p:spPr bwMode="gray"/>
        <p:txBody>
          <a:bodyPr/>
          <a:lstStyle/>
          <a:p>
            <a:r>
              <a:rPr lang="fr-FR" smtClean="0"/>
              <a:t>Actualité fiscale</a:t>
            </a:r>
            <a:endParaRPr lang="fr-F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pPr/>
              <a:t>‹N°›</a:t>
            </a:fld>
            <a:endParaRPr lang="fr-FR"/>
          </a:p>
        </p:txBody>
      </p:sp>
      <p:sp>
        <p:nvSpPr>
          <p:cNvPr id="7" name="Espace réservé du contenu 2"/>
          <p:cNvSpPr>
            <a:spLocks noGrp="1"/>
          </p:cNvSpPr>
          <p:nvPr>
            <p:ph idx="13"/>
          </p:nvPr>
        </p:nvSpPr>
        <p:spPr bwMode="gray">
          <a:xfrm>
            <a:off x="4644250" y="2016000"/>
            <a:ext cx="3960000" cy="4292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quipe">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Modifiez le style du titre</a:t>
            </a:r>
            <a:endParaRPr lang="fr-FR" dirty="0"/>
          </a:p>
        </p:txBody>
      </p:sp>
      <p:sp>
        <p:nvSpPr>
          <p:cNvPr id="3" name="Espace réservé du contenu 2"/>
          <p:cNvSpPr>
            <a:spLocks noGrp="1"/>
          </p:cNvSpPr>
          <p:nvPr>
            <p:ph idx="1"/>
          </p:nvPr>
        </p:nvSpPr>
        <p:spPr bwMode="gray">
          <a:xfrm>
            <a:off x="539750" y="2015999"/>
            <a:ext cx="5184775" cy="4292725"/>
          </a:xfrm>
        </p:spPr>
        <p:txBody>
          <a:bodyPr/>
          <a:lstStyle>
            <a:lvl1pPr marL="0" indent="0">
              <a:lnSpc>
                <a:spcPct val="80000"/>
              </a:lnSpc>
              <a:buFontTx/>
              <a:buNone/>
              <a:defRPr b="1"/>
            </a:lvl1pPr>
            <a:lvl2pPr marL="0" indent="0">
              <a:lnSpc>
                <a:spcPct val="80000"/>
              </a:lnSpc>
              <a:buFontTx/>
              <a:buNone/>
              <a:defRPr sz="1800"/>
            </a:lvl2pPr>
            <a:lvl3pPr marL="0">
              <a:lnSpc>
                <a:spcPct val="80000"/>
              </a:lnSpc>
              <a:defRPr sz="1800" b="1"/>
            </a:lvl3pPr>
            <a:lvl4pPr marL="0">
              <a:lnSpc>
                <a:spcPct val="80000"/>
              </a:lnSpc>
              <a:buFont typeface="Arial" pitchFamily="34" charset="0"/>
              <a:buChar char="–"/>
              <a:defRPr sz="1800"/>
            </a:lvl4pPr>
            <a:lvl5pPr marL="0" indent="0">
              <a:lnSpc>
                <a:spcPct val="80000"/>
              </a:lnSpc>
              <a:buFontTx/>
              <a:buNone/>
              <a:defRPr sz="18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AC48F963-D732-4B7A-8A7D-396968613FC9}" type="datetime1">
              <a:rPr lang="fr-FR" smtClean="0"/>
              <a:t>17/01/2013</a:t>
            </a:fld>
            <a:endParaRPr lang="fr-FR"/>
          </a:p>
        </p:txBody>
      </p:sp>
      <p:sp>
        <p:nvSpPr>
          <p:cNvPr id="5" name="Espace réservé du pied de page 4"/>
          <p:cNvSpPr>
            <a:spLocks noGrp="1"/>
          </p:cNvSpPr>
          <p:nvPr>
            <p:ph type="ftr" sz="quarter" idx="11"/>
          </p:nvPr>
        </p:nvSpPr>
        <p:spPr bwMode="gray"/>
        <p:txBody>
          <a:bodyPr/>
          <a:lstStyle/>
          <a:p>
            <a:r>
              <a:rPr lang="fr-FR" smtClean="0"/>
              <a:t>Actualité fiscale</a:t>
            </a:r>
            <a:endParaRPr lang="fr-F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pPr/>
              <a:t>‹N°›</a:t>
            </a:fld>
            <a:endParaRPr lang="fr-FR"/>
          </a:p>
        </p:txBody>
      </p:sp>
      <p:sp>
        <p:nvSpPr>
          <p:cNvPr id="7" name="Espace réservé du contenu 2"/>
          <p:cNvSpPr>
            <a:spLocks noGrp="1"/>
          </p:cNvSpPr>
          <p:nvPr>
            <p:ph idx="13"/>
          </p:nvPr>
        </p:nvSpPr>
        <p:spPr bwMode="gray">
          <a:xfrm>
            <a:off x="5795963" y="4948010"/>
            <a:ext cx="2808287" cy="1360716"/>
          </a:xfrm>
        </p:spPr>
        <p:txBody>
          <a:bodyPr/>
          <a:lstStyle>
            <a:lvl1pPr marL="0" indent="0">
              <a:buFontTx/>
              <a:buNone/>
              <a:defRPr b="1"/>
            </a:lvl1pPr>
            <a:lvl2pPr marL="0" indent="0">
              <a:buFontTx/>
              <a:buNone/>
              <a:defRPr/>
            </a:lvl2pPr>
            <a:lvl3pPr marL="0">
              <a:defRPr sz="1800" b="1"/>
            </a:lvl3pPr>
            <a:lvl4pPr marL="0">
              <a:buFont typeface="Arial" pitchFamily="34" charset="0"/>
              <a:buChar char="–"/>
              <a:defRPr sz="1800"/>
            </a:lvl4pPr>
            <a:lvl5pPr marL="0" indent="0">
              <a:buFontTx/>
              <a:buNone/>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9" name="Espace réservé pour une image  8"/>
          <p:cNvSpPr>
            <a:spLocks noGrp="1"/>
          </p:cNvSpPr>
          <p:nvPr>
            <p:ph type="pic" sz="quarter" idx="14" hasCustomPrompt="1"/>
          </p:nvPr>
        </p:nvSpPr>
        <p:spPr bwMode="gray">
          <a:xfrm>
            <a:off x="5795963" y="2016000"/>
            <a:ext cx="1440000" cy="1944000"/>
          </a:xfrm>
        </p:spPr>
        <p:txBody>
          <a:bodyPr/>
          <a:lstStyle>
            <a:lvl1pPr>
              <a:buFontTx/>
              <a:buNone/>
              <a:defRPr/>
            </a:lvl1pPr>
          </a:lstStyle>
          <a:p>
            <a:r>
              <a:rPr lang="fr-FR" dirty="0" smtClean="0"/>
              <a:t> </a:t>
            </a:r>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et image">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Modifiez le style du titre</a:t>
            </a:r>
            <a:endParaRPr lang="fr-FR" dirty="0"/>
          </a:p>
        </p:txBody>
      </p:sp>
      <p:sp>
        <p:nvSpPr>
          <p:cNvPr id="3" name="Espace réservé du contenu 2"/>
          <p:cNvSpPr>
            <a:spLocks noGrp="1"/>
          </p:cNvSpPr>
          <p:nvPr>
            <p:ph idx="1"/>
          </p:nvPr>
        </p:nvSpPr>
        <p:spPr bwMode="gray">
          <a:xfrm>
            <a:off x="539751" y="2015999"/>
            <a:ext cx="4032250" cy="4292725"/>
          </a:xfrm>
        </p:spPr>
        <p:txBody>
          <a:bodyPr/>
          <a:lstStyle>
            <a:lvl1pPr marL="0" indent="0">
              <a:lnSpc>
                <a:spcPct val="100000"/>
              </a:lnSpc>
              <a:buFontTx/>
              <a:buNone/>
              <a:defRPr sz="2000" b="1"/>
            </a:lvl1pPr>
            <a:lvl2pPr marL="0" indent="0">
              <a:lnSpc>
                <a:spcPct val="100000"/>
              </a:lnSpc>
              <a:buFontTx/>
              <a:buNone/>
              <a:defRPr sz="2000"/>
            </a:lvl2pPr>
            <a:lvl3pPr marL="0">
              <a:lnSpc>
                <a:spcPct val="100000"/>
              </a:lnSpc>
              <a:defRPr sz="2000" b="1"/>
            </a:lvl3pPr>
            <a:lvl4pPr marL="0">
              <a:lnSpc>
                <a:spcPct val="100000"/>
              </a:lnSpc>
              <a:buFont typeface="Arial" pitchFamily="34" charset="0"/>
              <a:buChar char="–"/>
              <a:defRPr sz="2000"/>
            </a:lvl4pPr>
            <a:lvl5pPr marL="0" indent="0">
              <a:lnSpc>
                <a:spcPct val="100000"/>
              </a:lnSpc>
              <a:buFontTx/>
              <a:buNone/>
              <a:defRPr sz="20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F9DFBA25-1376-4B90-81A1-6EB13AEE7D42}" type="datetime1">
              <a:rPr lang="fr-FR" smtClean="0"/>
              <a:t>17/01/2013</a:t>
            </a:fld>
            <a:endParaRPr lang="fr-FR"/>
          </a:p>
        </p:txBody>
      </p:sp>
      <p:sp>
        <p:nvSpPr>
          <p:cNvPr id="5" name="Espace réservé du pied de page 4"/>
          <p:cNvSpPr>
            <a:spLocks noGrp="1"/>
          </p:cNvSpPr>
          <p:nvPr>
            <p:ph type="ftr" sz="quarter" idx="11"/>
          </p:nvPr>
        </p:nvSpPr>
        <p:spPr bwMode="gray"/>
        <p:txBody>
          <a:bodyPr/>
          <a:lstStyle/>
          <a:p>
            <a:r>
              <a:rPr lang="fr-FR" smtClean="0"/>
              <a:t>Actualité fiscale</a:t>
            </a:r>
            <a:endParaRPr lang="fr-F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pPr/>
              <a:t>‹N°›</a:t>
            </a:fld>
            <a:endParaRPr lang="fr-FR"/>
          </a:p>
        </p:txBody>
      </p:sp>
      <p:sp>
        <p:nvSpPr>
          <p:cNvPr id="9" name="Espace réservé pour une image  8"/>
          <p:cNvSpPr>
            <a:spLocks noGrp="1"/>
          </p:cNvSpPr>
          <p:nvPr>
            <p:ph type="pic" sz="quarter" idx="14" hasCustomPrompt="1"/>
          </p:nvPr>
        </p:nvSpPr>
        <p:spPr bwMode="gray">
          <a:xfrm>
            <a:off x="4571999" y="1915200"/>
            <a:ext cx="4321175" cy="4536356"/>
          </a:xfrm>
        </p:spPr>
        <p:txBody>
          <a:bodyPr/>
          <a:lstStyle>
            <a:lvl1pPr>
              <a:buFontTx/>
              <a:buNone/>
              <a:defRPr/>
            </a:lvl1pPr>
          </a:lstStyle>
          <a:p>
            <a:r>
              <a:rPr lang="fr-FR" dirty="0" smtClean="0"/>
              <a:t> </a:t>
            </a:r>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t graphique">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Modifiez le style du titre</a:t>
            </a:r>
            <a:endParaRPr lang="fr-FR" dirty="0"/>
          </a:p>
        </p:txBody>
      </p:sp>
      <p:sp>
        <p:nvSpPr>
          <p:cNvPr id="3" name="Espace réservé du contenu 2"/>
          <p:cNvSpPr>
            <a:spLocks noGrp="1"/>
          </p:cNvSpPr>
          <p:nvPr>
            <p:ph idx="1"/>
          </p:nvPr>
        </p:nvSpPr>
        <p:spPr bwMode="gray">
          <a:xfrm>
            <a:off x="539751" y="2015999"/>
            <a:ext cx="4032250" cy="4292725"/>
          </a:xfrm>
        </p:spPr>
        <p:txBody>
          <a:bodyPr/>
          <a:lstStyle>
            <a:lvl1pPr marL="0" indent="0">
              <a:lnSpc>
                <a:spcPct val="100000"/>
              </a:lnSpc>
              <a:buFontTx/>
              <a:buNone/>
              <a:defRPr sz="2000" b="0"/>
            </a:lvl1pPr>
            <a:lvl2pPr marL="0" indent="-270000">
              <a:lnSpc>
                <a:spcPct val="100000"/>
              </a:lnSpc>
              <a:buFont typeface="Arial" pitchFamily="34" charset="0"/>
              <a:buChar char="–"/>
              <a:defRPr sz="2000" b="1"/>
            </a:lvl2pPr>
            <a:lvl3pPr marL="0">
              <a:lnSpc>
                <a:spcPct val="100000"/>
              </a:lnSpc>
              <a:defRPr sz="2000" b="0"/>
            </a:lvl3pPr>
            <a:lvl4pPr marL="0">
              <a:lnSpc>
                <a:spcPct val="100000"/>
              </a:lnSpc>
              <a:buFont typeface="Arial" pitchFamily="34" charset="0"/>
              <a:buChar char="•"/>
              <a:defRPr sz="2000"/>
            </a:lvl4pPr>
            <a:lvl5pPr marL="0" indent="0">
              <a:lnSpc>
                <a:spcPct val="100000"/>
              </a:lnSpc>
              <a:buFontTx/>
              <a:buNone/>
              <a:defRPr sz="20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03CA907E-0414-4B01-8E75-2A02A74D81FF}" type="datetime1">
              <a:rPr lang="fr-FR" smtClean="0"/>
              <a:t>17/01/2013</a:t>
            </a:fld>
            <a:endParaRPr lang="fr-FR"/>
          </a:p>
        </p:txBody>
      </p:sp>
      <p:sp>
        <p:nvSpPr>
          <p:cNvPr id="5" name="Espace réservé du pied de page 4"/>
          <p:cNvSpPr>
            <a:spLocks noGrp="1"/>
          </p:cNvSpPr>
          <p:nvPr>
            <p:ph type="ftr" sz="quarter" idx="11"/>
          </p:nvPr>
        </p:nvSpPr>
        <p:spPr bwMode="gray"/>
        <p:txBody>
          <a:bodyPr/>
          <a:lstStyle/>
          <a:p>
            <a:r>
              <a:rPr lang="fr-FR" smtClean="0"/>
              <a:t>Actualité fiscale</a:t>
            </a:r>
            <a:endParaRPr lang="fr-F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pPr/>
              <a:t>‹N°›</a:t>
            </a:fld>
            <a:endParaRPr lang="fr-FR"/>
          </a:p>
        </p:txBody>
      </p:sp>
      <p:sp>
        <p:nvSpPr>
          <p:cNvPr id="11" name="Espace réservé du contenu 2"/>
          <p:cNvSpPr>
            <a:spLocks noGrp="1"/>
          </p:cNvSpPr>
          <p:nvPr>
            <p:ph idx="13"/>
          </p:nvPr>
        </p:nvSpPr>
        <p:spPr bwMode="gray">
          <a:xfrm>
            <a:off x="4716462" y="2016001"/>
            <a:ext cx="3887787" cy="404887"/>
          </a:xfrm>
        </p:spPr>
        <p:txBody>
          <a:bodyPr/>
          <a:lstStyle>
            <a:lvl1pPr marL="0" indent="0">
              <a:lnSpc>
                <a:spcPct val="100000"/>
              </a:lnSpc>
              <a:buFontTx/>
              <a:buNone/>
              <a:defRPr sz="2000" b="0"/>
            </a:lvl1pPr>
            <a:lvl2pPr marL="0" indent="-270000">
              <a:lnSpc>
                <a:spcPct val="100000"/>
              </a:lnSpc>
              <a:buFont typeface="Arial" pitchFamily="34" charset="0"/>
              <a:buChar char="–"/>
              <a:defRPr sz="2000" b="1"/>
            </a:lvl2pPr>
            <a:lvl3pPr marL="0">
              <a:lnSpc>
                <a:spcPct val="100000"/>
              </a:lnSpc>
              <a:defRPr sz="2000" b="0"/>
            </a:lvl3pPr>
            <a:lvl4pPr marL="0">
              <a:lnSpc>
                <a:spcPct val="100000"/>
              </a:lnSpc>
              <a:buFont typeface="Arial" pitchFamily="34" charset="0"/>
              <a:buChar char="•"/>
              <a:defRPr sz="2000"/>
            </a:lvl4pPr>
            <a:lvl5pPr marL="0" indent="0">
              <a:lnSpc>
                <a:spcPct val="100000"/>
              </a:lnSpc>
              <a:buFontTx/>
              <a:buNone/>
              <a:defRPr sz="2000"/>
            </a:lvl5pPr>
          </a:lstStyle>
          <a:p>
            <a:pPr lvl="0"/>
            <a:r>
              <a:rPr lang="fr-FR" smtClean="0"/>
              <a:t>Modifiez les styles du texte du masque</a:t>
            </a:r>
          </a:p>
        </p:txBody>
      </p:sp>
      <p:sp>
        <p:nvSpPr>
          <p:cNvPr id="13" name="Espace réservé du graphique 12"/>
          <p:cNvSpPr>
            <a:spLocks noGrp="1"/>
          </p:cNvSpPr>
          <p:nvPr>
            <p:ph type="chart" sz="quarter" idx="14" hasCustomPrompt="1"/>
          </p:nvPr>
        </p:nvSpPr>
        <p:spPr bwMode="gray">
          <a:xfrm>
            <a:off x="4716463" y="2420888"/>
            <a:ext cx="3887787" cy="3887838"/>
          </a:xfrm>
        </p:spPr>
        <p:txBody>
          <a:bodyPr/>
          <a:lstStyle>
            <a:lvl1pPr>
              <a:buFontTx/>
              <a:buNone/>
              <a:defRPr/>
            </a:lvl1pPr>
          </a:lstStyle>
          <a:p>
            <a:r>
              <a:rPr lang="fr-FR" dirty="0" smtClean="0"/>
              <a:t> </a:t>
            </a:r>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Intercalaire">
    <p:spTree>
      <p:nvGrpSpPr>
        <p:cNvPr id="1" name=""/>
        <p:cNvGrpSpPr/>
        <p:nvPr/>
      </p:nvGrpSpPr>
      <p:grpSpPr>
        <a:xfrm>
          <a:off x="0" y="0"/>
          <a:ext cx="0" cy="0"/>
          <a:chOff x="0" y="0"/>
          <a:chExt cx="0" cy="0"/>
        </a:xfrm>
      </p:grpSpPr>
      <p:sp>
        <p:nvSpPr>
          <p:cNvPr id="2" name="Titre 1"/>
          <p:cNvSpPr>
            <a:spLocks noGrp="1"/>
          </p:cNvSpPr>
          <p:nvPr>
            <p:ph type="ctrTitle"/>
          </p:nvPr>
        </p:nvSpPr>
        <p:spPr bwMode="gray">
          <a:xfrm>
            <a:off x="539749" y="1916832"/>
            <a:ext cx="8064501" cy="2304332"/>
          </a:xfrm>
        </p:spPr>
        <p:txBody>
          <a:bodyPr/>
          <a:lstStyle>
            <a:lvl1pPr>
              <a:defRPr>
                <a:solidFill>
                  <a:schemeClr val="tx2"/>
                </a:solidFill>
              </a:defRPr>
            </a:lvl1pPr>
          </a:lstStyle>
          <a:p>
            <a:r>
              <a:rPr lang="fr-FR" smtClean="0"/>
              <a:t>Modifiez le style du titre</a:t>
            </a:r>
            <a:endParaRPr lang="fr-FR" dirty="0"/>
          </a:p>
        </p:txBody>
      </p:sp>
      <p:sp>
        <p:nvSpPr>
          <p:cNvPr id="3" name="Sous-titre 2"/>
          <p:cNvSpPr>
            <a:spLocks noGrp="1"/>
          </p:cNvSpPr>
          <p:nvPr>
            <p:ph type="subTitle" idx="1"/>
          </p:nvPr>
        </p:nvSpPr>
        <p:spPr bwMode="gray">
          <a:xfrm>
            <a:off x="539750" y="4724400"/>
            <a:ext cx="8064500" cy="1728788"/>
          </a:xfrm>
        </p:spPr>
        <p:txBody>
          <a:bodyPr anchor="t" anchorCtr="0"/>
          <a:lstStyle>
            <a:lvl1pPr marL="0" indent="0" algn="l">
              <a:spcBef>
                <a:spcPts val="5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10" name="Espace réservé de la date 9"/>
          <p:cNvSpPr>
            <a:spLocks noGrp="1"/>
          </p:cNvSpPr>
          <p:nvPr>
            <p:ph type="dt" sz="half" idx="10"/>
          </p:nvPr>
        </p:nvSpPr>
        <p:spPr bwMode="gray"/>
        <p:txBody>
          <a:bodyPr/>
          <a:lstStyle/>
          <a:p>
            <a:fld id="{DD55206D-E043-4F05-8791-63983AB310CF}" type="datetime1">
              <a:rPr lang="fr-FR" smtClean="0"/>
              <a:t>17/01/2013</a:t>
            </a:fld>
            <a:endParaRPr lang="fr-FR" dirty="0"/>
          </a:p>
        </p:txBody>
      </p:sp>
      <p:sp>
        <p:nvSpPr>
          <p:cNvPr id="11" name="Espace réservé du numéro de diapositive 10"/>
          <p:cNvSpPr>
            <a:spLocks noGrp="1"/>
          </p:cNvSpPr>
          <p:nvPr>
            <p:ph type="sldNum" sz="quarter" idx="11"/>
          </p:nvPr>
        </p:nvSpPr>
        <p:spPr bwMode="gray"/>
        <p:txBody>
          <a:bodyPr/>
          <a:lstStyle/>
          <a:p>
            <a:fld id="{0CF62E15-D1AB-4B7E-A91F-B143D85B4392}" type="slidenum">
              <a:rPr lang="fr-FR" smtClean="0"/>
              <a:pPr/>
              <a:t>‹N°›</a:t>
            </a:fld>
            <a:endParaRPr lang="fr-FR" dirty="0"/>
          </a:p>
        </p:txBody>
      </p:sp>
      <p:sp>
        <p:nvSpPr>
          <p:cNvPr id="12" name="Espace réservé du pied de page 11"/>
          <p:cNvSpPr>
            <a:spLocks noGrp="1"/>
          </p:cNvSpPr>
          <p:nvPr>
            <p:ph type="ftr" sz="quarter" idx="12"/>
          </p:nvPr>
        </p:nvSpPr>
        <p:spPr bwMode="gray"/>
        <p:txBody>
          <a:bodyPr/>
          <a:lstStyle/>
          <a:p>
            <a:r>
              <a:rPr lang="fr-FR" smtClean="0"/>
              <a:t>Actualité fiscale</a:t>
            </a:r>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7059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578967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0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9813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079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 avec image">
    <p:spTree>
      <p:nvGrpSpPr>
        <p:cNvPr id="1" name=""/>
        <p:cNvGrpSpPr/>
        <p:nvPr/>
      </p:nvGrpSpPr>
      <p:grpSpPr>
        <a:xfrm>
          <a:off x="0" y="0"/>
          <a:ext cx="0" cy="0"/>
          <a:chOff x="0" y="0"/>
          <a:chExt cx="0" cy="0"/>
        </a:xfrm>
      </p:grpSpPr>
      <p:sp>
        <p:nvSpPr>
          <p:cNvPr id="13" name="Espace réservé pour une image  12"/>
          <p:cNvSpPr>
            <a:spLocks noGrp="1"/>
          </p:cNvSpPr>
          <p:nvPr>
            <p:ph type="pic" sz="quarter" idx="13" hasCustomPrompt="1"/>
          </p:nvPr>
        </p:nvSpPr>
        <p:spPr bwMode="gray">
          <a:xfrm>
            <a:off x="0" y="1484313"/>
            <a:ext cx="9144000" cy="5373687"/>
          </a:xfrm>
          <a:solidFill>
            <a:schemeClr val="bg2">
              <a:lumMod val="20000"/>
              <a:lumOff val="80000"/>
            </a:schemeClr>
          </a:solidFill>
          <a:ln>
            <a:noFill/>
          </a:ln>
          <a:effectLst/>
        </p:spPr>
        <p:txBody>
          <a:bodyPr/>
          <a:lstStyle>
            <a:lvl1pPr algn="l">
              <a:buFontTx/>
              <a:buNone/>
              <a:defRPr/>
            </a:lvl1pPr>
          </a:lstStyle>
          <a:p>
            <a:r>
              <a:rPr lang="fr-FR" dirty="0" smtClean="0"/>
              <a:t> </a:t>
            </a:r>
            <a:endParaRPr lang="fr-FR" dirty="0"/>
          </a:p>
        </p:txBody>
      </p:sp>
      <p:sp>
        <p:nvSpPr>
          <p:cNvPr id="2" name="Titre 1"/>
          <p:cNvSpPr>
            <a:spLocks noGrp="1"/>
          </p:cNvSpPr>
          <p:nvPr>
            <p:ph type="ctrTitle"/>
          </p:nvPr>
        </p:nvSpPr>
        <p:spPr bwMode="gray">
          <a:xfrm>
            <a:off x="539749" y="1484314"/>
            <a:ext cx="8064501" cy="2736850"/>
          </a:xfrm>
        </p:spPr>
        <p:txBody>
          <a:bodyPr/>
          <a:lstStyle>
            <a:lvl1pPr>
              <a:defRPr>
                <a:solidFill>
                  <a:schemeClr val="bg1"/>
                </a:solidFill>
              </a:defRPr>
            </a:lvl1pPr>
          </a:lstStyle>
          <a:p>
            <a:r>
              <a:rPr lang="fr-FR" smtClean="0"/>
              <a:t>Cliquez pour modifier le style du titre</a:t>
            </a:r>
            <a:endParaRPr lang="fr-FR" dirty="0"/>
          </a:p>
        </p:txBody>
      </p:sp>
      <p:sp>
        <p:nvSpPr>
          <p:cNvPr id="3" name="Sous-titre 2"/>
          <p:cNvSpPr>
            <a:spLocks noGrp="1"/>
          </p:cNvSpPr>
          <p:nvPr>
            <p:ph type="subTitle" idx="1"/>
          </p:nvPr>
        </p:nvSpPr>
        <p:spPr bwMode="gray">
          <a:xfrm>
            <a:off x="539750" y="4724400"/>
            <a:ext cx="8064500" cy="1728788"/>
          </a:xfrm>
        </p:spPr>
        <p:txBody>
          <a:bodyPr anchor="t" anchorCtr="0"/>
          <a:lstStyle>
            <a:lvl1pPr marL="0" indent="0" algn="l">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dirty="0"/>
          </a:p>
        </p:txBody>
      </p:sp>
      <p:sp>
        <p:nvSpPr>
          <p:cNvPr id="15" name="Espace réservé du texte 14"/>
          <p:cNvSpPr>
            <a:spLocks noGrp="1"/>
          </p:cNvSpPr>
          <p:nvPr>
            <p:ph type="body" sz="quarter" idx="14" hasCustomPrompt="1"/>
          </p:nvPr>
        </p:nvSpPr>
        <p:spPr bwMode="gray">
          <a:xfrm rot="10800000" flipH="1">
            <a:off x="0" y="0"/>
            <a:ext cx="288000" cy="2134800"/>
          </a:xfrm>
          <a:prstGeom prst="rtTriangle">
            <a:avLst/>
          </a:prstGeom>
          <a:solidFill>
            <a:schemeClr val="tx2"/>
          </a:solidFill>
          <a:ln w="3175">
            <a:noFill/>
          </a:ln>
          <a:effectLst/>
        </p:spPr>
        <p:txBody>
          <a:bodyPr/>
          <a:lstStyle>
            <a:lvl1pPr>
              <a:buFontTx/>
              <a:buNone/>
              <a:defRPr/>
            </a:lvl1pPr>
          </a:lstStyle>
          <a:p>
            <a:pPr lvl="0"/>
            <a:r>
              <a:rPr lang="fr-FR" dirty="0" smtClean="0"/>
              <a:t> </a:t>
            </a:r>
            <a:endParaRPr lang="fr-FR" dirty="0"/>
          </a:p>
        </p:txBody>
      </p:sp>
      <p:sp>
        <p:nvSpPr>
          <p:cNvPr id="17" name="Espace réservé du texte 14"/>
          <p:cNvSpPr>
            <a:spLocks noGrp="1"/>
          </p:cNvSpPr>
          <p:nvPr>
            <p:ph type="body" sz="quarter" idx="16" hasCustomPrompt="1"/>
          </p:nvPr>
        </p:nvSpPr>
        <p:spPr bwMode="gray">
          <a:xfrm flipH="1">
            <a:off x="8496000" y="0"/>
            <a:ext cx="648000" cy="6858000"/>
          </a:xfrm>
          <a:prstGeom prst="rtTriangle">
            <a:avLst/>
          </a:prstGeom>
          <a:solidFill>
            <a:schemeClr val="tx2"/>
          </a:solidFill>
          <a:ln w="3175">
            <a:noFill/>
          </a:ln>
          <a:effectLst/>
        </p:spPr>
        <p:txBody>
          <a:bodyPr/>
          <a:lstStyle>
            <a:lvl1pPr>
              <a:buFontTx/>
              <a:buNone/>
              <a:defRPr/>
            </a:lvl1pPr>
          </a:lstStyle>
          <a:p>
            <a:pPr lvl="0"/>
            <a:r>
              <a:rPr lang="fr-FR" dirty="0" smtClean="0"/>
              <a:t> </a:t>
            </a:r>
            <a:endParaRPr lang="fr-FR" dirty="0"/>
          </a:p>
        </p:txBody>
      </p:sp>
    </p:spTree>
    <p:extLst>
      <p:ext uri="{BB962C8B-B14F-4D97-AF65-F5344CB8AC3E}">
        <p14:creationId xmlns:p14="http://schemas.microsoft.com/office/powerpoint/2010/main" val="3789076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userDrawn="1"/>
        </p:nvSpPr>
        <p:spPr bwMode="gray">
          <a:xfrm>
            <a:off x="1" y="1484313"/>
            <a:ext cx="9144000" cy="537368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2" name="Titre 1"/>
          <p:cNvSpPr>
            <a:spLocks noGrp="1"/>
          </p:cNvSpPr>
          <p:nvPr>
            <p:ph type="ctrTitle"/>
          </p:nvPr>
        </p:nvSpPr>
        <p:spPr bwMode="gray">
          <a:xfrm>
            <a:off x="539749" y="1484314"/>
            <a:ext cx="8064501" cy="2736850"/>
          </a:xfrm>
        </p:spPr>
        <p:txBody>
          <a:bodyPr/>
          <a:lstStyle>
            <a:lvl1pPr>
              <a:defRPr>
                <a:solidFill>
                  <a:schemeClr val="tx2"/>
                </a:solidFill>
              </a:defRPr>
            </a:lvl1pPr>
          </a:lstStyle>
          <a:p>
            <a:r>
              <a:rPr lang="fr-FR" smtClean="0"/>
              <a:t>Cliquez pour modifier le style du titre</a:t>
            </a:r>
            <a:endParaRPr lang="fr-FR" dirty="0"/>
          </a:p>
        </p:txBody>
      </p:sp>
      <p:sp>
        <p:nvSpPr>
          <p:cNvPr id="3" name="Sous-titre 2"/>
          <p:cNvSpPr>
            <a:spLocks noGrp="1"/>
          </p:cNvSpPr>
          <p:nvPr>
            <p:ph type="subTitle" idx="1"/>
          </p:nvPr>
        </p:nvSpPr>
        <p:spPr bwMode="gray">
          <a:xfrm>
            <a:off x="539750" y="4724400"/>
            <a:ext cx="8064500" cy="1728788"/>
          </a:xfrm>
        </p:spPr>
        <p:txBody>
          <a:bodyPr anchor="t" anchorCtr="0"/>
          <a:lstStyle>
            <a:lvl1pPr marL="0" indent="0" algn="l">
              <a:spcBef>
                <a:spcPts val="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dirty="0"/>
          </a:p>
        </p:txBody>
      </p:sp>
      <p:sp>
        <p:nvSpPr>
          <p:cNvPr id="8" name="Triangle rectangle 7"/>
          <p:cNvSpPr/>
          <p:nvPr userDrawn="1"/>
        </p:nvSpPr>
        <p:spPr bwMode="gray">
          <a:xfrm rot="10800000" flipH="1">
            <a:off x="1" y="0"/>
            <a:ext cx="287338" cy="2133600"/>
          </a:xfrm>
          <a:prstGeom prst="r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9" name="Triangle rectangle 8"/>
          <p:cNvSpPr/>
          <p:nvPr userDrawn="1"/>
        </p:nvSpPr>
        <p:spPr bwMode="gray">
          <a:xfrm rot="16200000">
            <a:off x="5391150" y="3105150"/>
            <a:ext cx="6858000" cy="647700"/>
          </a:xfrm>
          <a:prstGeom prst="r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514515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Cliquez pour modifier le style du titre</a:t>
            </a:r>
            <a:endParaRPr lang="fr-FR" dirty="0"/>
          </a:p>
        </p:txBody>
      </p:sp>
      <p:sp>
        <p:nvSpPr>
          <p:cNvPr id="3" name="Espace réservé du contenu 2"/>
          <p:cNvSpPr>
            <a:spLocks noGrp="1"/>
          </p:cNvSpPr>
          <p:nvPr>
            <p:ph idx="1"/>
          </p:nvPr>
        </p:nvSpPr>
        <p:spPr bwMode="gray"/>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14719C43-8405-4DBC-9830-7336C4150E4C}"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bwMode="gray"/>
        <p:txBody>
          <a:bodyPr/>
          <a:lstStyle/>
          <a:p>
            <a:r>
              <a:rPr lang="fr-FR" smtClean="0">
                <a:solidFill>
                  <a:srgbClr val="766A62"/>
                </a:solidFill>
              </a:rPr>
              <a:t>Actualité fiscale</a:t>
            </a:r>
            <a:endParaRPr lang="fr-FR">
              <a:solidFill>
                <a:srgbClr val="766A62"/>
              </a:solidFill>
            </a:endParaRP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solidFill>
                  <a:srgbClr val="766A62"/>
                </a:solidFill>
              </a:rPr>
              <a:pPr/>
              <a:t>‹N°›</a:t>
            </a:fld>
            <a:endParaRPr lang="fr-FR">
              <a:solidFill>
                <a:srgbClr val="766A62"/>
              </a:solidFill>
            </a:endParaRPr>
          </a:p>
        </p:txBody>
      </p:sp>
    </p:spTree>
    <p:extLst>
      <p:ext uri="{BB962C8B-B14F-4D97-AF65-F5344CB8AC3E}">
        <p14:creationId xmlns:p14="http://schemas.microsoft.com/office/powerpoint/2010/main" val="1698729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et contenu 2 colonnes">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Cliquez pour modifier le style du titre</a:t>
            </a:r>
            <a:endParaRPr lang="fr-FR" dirty="0"/>
          </a:p>
        </p:txBody>
      </p:sp>
      <p:sp>
        <p:nvSpPr>
          <p:cNvPr id="3" name="Espace réservé du contenu 2"/>
          <p:cNvSpPr>
            <a:spLocks noGrp="1"/>
          </p:cNvSpPr>
          <p:nvPr>
            <p:ph idx="1"/>
          </p:nvPr>
        </p:nvSpPr>
        <p:spPr bwMode="gray">
          <a:xfrm>
            <a:off x="539750" y="2015999"/>
            <a:ext cx="3960000" cy="4292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18396087-89EA-4A60-A49C-9CEBF2D8E5A5}"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bwMode="gray"/>
        <p:txBody>
          <a:bodyPr/>
          <a:lstStyle/>
          <a:p>
            <a:r>
              <a:rPr lang="fr-FR" smtClean="0">
                <a:solidFill>
                  <a:srgbClr val="766A62"/>
                </a:solidFill>
              </a:rPr>
              <a:t>Actualité fiscale</a:t>
            </a:r>
            <a:endParaRPr lang="fr-FR">
              <a:solidFill>
                <a:srgbClr val="766A62"/>
              </a:solidFill>
            </a:endParaRP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solidFill>
                  <a:srgbClr val="766A62"/>
                </a:solidFill>
              </a:rPr>
              <a:pPr/>
              <a:t>‹N°›</a:t>
            </a:fld>
            <a:endParaRPr lang="fr-FR">
              <a:solidFill>
                <a:srgbClr val="766A62"/>
              </a:solidFill>
            </a:endParaRPr>
          </a:p>
        </p:txBody>
      </p:sp>
      <p:sp>
        <p:nvSpPr>
          <p:cNvPr id="7" name="Espace réservé du contenu 2"/>
          <p:cNvSpPr>
            <a:spLocks noGrp="1"/>
          </p:cNvSpPr>
          <p:nvPr>
            <p:ph idx="13"/>
          </p:nvPr>
        </p:nvSpPr>
        <p:spPr bwMode="gray">
          <a:xfrm>
            <a:off x="4644250" y="2016000"/>
            <a:ext cx="3960000" cy="4292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269506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quipe">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Cliquez pour modifier le style du titre</a:t>
            </a:r>
            <a:endParaRPr lang="fr-FR" dirty="0"/>
          </a:p>
        </p:txBody>
      </p:sp>
      <p:sp>
        <p:nvSpPr>
          <p:cNvPr id="3" name="Espace réservé du contenu 2"/>
          <p:cNvSpPr>
            <a:spLocks noGrp="1"/>
          </p:cNvSpPr>
          <p:nvPr>
            <p:ph idx="1"/>
          </p:nvPr>
        </p:nvSpPr>
        <p:spPr bwMode="gray">
          <a:xfrm>
            <a:off x="539750" y="2015999"/>
            <a:ext cx="5184775" cy="4292725"/>
          </a:xfrm>
        </p:spPr>
        <p:txBody>
          <a:bodyPr/>
          <a:lstStyle>
            <a:lvl1pPr marL="0" indent="0">
              <a:lnSpc>
                <a:spcPct val="80000"/>
              </a:lnSpc>
              <a:buFontTx/>
              <a:buNone/>
              <a:defRPr b="1"/>
            </a:lvl1pPr>
            <a:lvl2pPr marL="0" indent="0">
              <a:lnSpc>
                <a:spcPct val="80000"/>
              </a:lnSpc>
              <a:buFontTx/>
              <a:buNone/>
              <a:defRPr sz="1800"/>
            </a:lvl2pPr>
            <a:lvl3pPr marL="0">
              <a:lnSpc>
                <a:spcPct val="80000"/>
              </a:lnSpc>
              <a:defRPr sz="1800" b="1"/>
            </a:lvl3pPr>
            <a:lvl4pPr marL="0">
              <a:lnSpc>
                <a:spcPct val="80000"/>
              </a:lnSpc>
              <a:buFont typeface="Arial" pitchFamily="34" charset="0"/>
              <a:buChar char="–"/>
              <a:defRPr sz="1800"/>
            </a:lvl4pPr>
            <a:lvl5pPr marL="0" indent="0">
              <a:lnSpc>
                <a:spcPct val="80000"/>
              </a:lnSpc>
              <a:buFontTx/>
              <a:buNone/>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31B6622E-24FB-4011-A352-AEB7A032DE0B}"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bwMode="gray"/>
        <p:txBody>
          <a:bodyPr/>
          <a:lstStyle/>
          <a:p>
            <a:r>
              <a:rPr lang="fr-FR" smtClean="0">
                <a:solidFill>
                  <a:srgbClr val="766A62"/>
                </a:solidFill>
              </a:rPr>
              <a:t>Actualité fiscale</a:t>
            </a:r>
            <a:endParaRPr lang="fr-FR">
              <a:solidFill>
                <a:srgbClr val="766A62"/>
              </a:solidFill>
            </a:endParaRP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solidFill>
                  <a:srgbClr val="766A62"/>
                </a:solidFill>
              </a:rPr>
              <a:pPr/>
              <a:t>‹N°›</a:t>
            </a:fld>
            <a:endParaRPr lang="fr-FR">
              <a:solidFill>
                <a:srgbClr val="766A62"/>
              </a:solidFill>
            </a:endParaRPr>
          </a:p>
        </p:txBody>
      </p:sp>
      <p:sp>
        <p:nvSpPr>
          <p:cNvPr id="7" name="Espace réservé du contenu 2"/>
          <p:cNvSpPr>
            <a:spLocks noGrp="1"/>
          </p:cNvSpPr>
          <p:nvPr>
            <p:ph idx="13"/>
          </p:nvPr>
        </p:nvSpPr>
        <p:spPr bwMode="gray">
          <a:xfrm>
            <a:off x="5795963" y="4948010"/>
            <a:ext cx="2808287" cy="1360716"/>
          </a:xfrm>
        </p:spPr>
        <p:txBody>
          <a:bodyPr/>
          <a:lstStyle>
            <a:lvl1pPr marL="0" indent="0">
              <a:buFontTx/>
              <a:buNone/>
              <a:defRPr b="1"/>
            </a:lvl1pPr>
            <a:lvl2pPr marL="0" indent="0">
              <a:buFontTx/>
              <a:buNone/>
              <a:defRPr/>
            </a:lvl2pPr>
            <a:lvl3pPr marL="0">
              <a:defRPr sz="1800" b="1"/>
            </a:lvl3pPr>
            <a:lvl4pPr marL="0">
              <a:buFont typeface="Arial" pitchFamily="34" charset="0"/>
              <a:buChar char="–"/>
              <a:defRPr sz="1800"/>
            </a:lvl4pPr>
            <a:lvl5pPr marL="0" indent="0">
              <a:buFontTx/>
              <a:buNone/>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9" name="Espace réservé pour une image  8"/>
          <p:cNvSpPr>
            <a:spLocks noGrp="1"/>
          </p:cNvSpPr>
          <p:nvPr>
            <p:ph type="pic" sz="quarter" idx="14" hasCustomPrompt="1"/>
          </p:nvPr>
        </p:nvSpPr>
        <p:spPr bwMode="gray">
          <a:xfrm>
            <a:off x="5795963" y="2016000"/>
            <a:ext cx="1440000" cy="1944000"/>
          </a:xfrm>
        </p:spPr>
        <p:txBody>
          <a:bodyPr/>
          <a:lstStyle>
            <a:lvl1pPr>
              <a:buFontTx/>
              <a:buNone/>
              <a:defRPr/>
            </a:lvl1pPr>
          </a:lstStyle>
          <a:p>
            <a:r>
              <a:rPr lang="fr-FR" dirty="0" smtClean="0"/>
              <a:t> </a:t>
            </a:r>
            <a:endParaRPr lang="fr-FR" dirty="0"/>
          </a:p>
        </p:txBody>
      </p:sp>
    </p:spTree>
    <p:extLst>
      <p:ext uri="{BB962C8B-B14F-4D97-AF65-F5344CB8AC3E}">
        <p14:creationId xmlns:p14="http://schemas.microsoft.com/office/powerpoint/2010/main" val="119455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e et image">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Cliquez pour modifier le style du titre</a:t>
            </a:r>
            <a:endParaRPr lang="fr-FR" dirty="0"/>
          </a:p>
        </p:txBody>
      </p:sp>
      <p:sp>
        <p:nvSpPr>
          <p:cNvPr id="3" name="Espace réservé du contenu 2"/>
          <p:cNvSpPr>
            <a:spLocks noGrp="1"/>
          </p:cNvSpPr>
          <p:nvPr>
            <p:ph idx="1"/>
          </p:nvPr>
        </p:nvSpPr>
        <p:spPr bwMode="gray">
          <a:xfrm>
            <a:off x="539751" y="2015999"/>
            <a:ext cx="4032250" cy="4292725"/>
          </a:xfrm>
        </p:spPr>
        <p:txBody>
          <a:bodyPr/>
          <a:lstStyle>
            <a:lvl1pPr marL="0" indent="0">
              <a:lnSpc>
                <a:spcPct val="100000"/>
              </a:lnSpc>
              <a:buFontTx/>
              <a:buNone/>
              <a:defRPr sz="2000" b="1"/>
            </a:lvl1pPr>
            <a:lvl2pPr marL="0" indent="0">
              <a:lnSpc>
                <a:spcPct val="100000"/>
              </a:lnSpc>
              <a:buFontTx/>
              <a:buNone/>
              <a:defRPr sz="2000"/>
            </a:lvl2pPr>
            <a:lvl3pPr marL="0">
              <a:lnSpc>
                <a:spcPct val="100000"/>
              </a:lnSpc>
              <a:defRPr sz="2000" b="1"/>
            </a:lvl3pPr>
            <a:lvl4pPr marL="0">
              <a:lnSpc>
                <a:spcPct val="100000"/>
              </a:lnSpc>
              <a:buFont typeface="Arial" pitchFamily="34" charset="0"/>
              <a:buChar char="–"/>
              <a:defRPr sz="2000"/>
            </a:lvl4pPr>
            <a:lvl5pPr marL="0" indent="0">
              <a:lnSpc>
                <a:spcPct val="100000"/>
              </a:lnSpc>
              <a:buFontTx/>
              <a:buNone/>
              <a:defRPr sz="20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7F64B287-E9D7-4604-8E47-73E2F29C77A3}"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bwMode="gray"/>
        <p:txBody>
          <a:bodyPr/>
          <a:lstStyle/>
          <a:p>
            <a:r>
              <a:rPr lang="fr-FR" smtClean="0">
                <a:solidFill>
                  <a:srgbClr val="766A62"/>
                </a:solidFill>
              </a:rPr>
              <a:t>Actualité fiscale</a:t>
            </a:r>
            <a:endParaRPr lang="fr-FR">
              <a:solidFill>
                <a:srgbClr val="766A62"/>
              </a:solidFill>
            </a:endParaRP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solidFill>
                  <a:srgbClr val="766A62"/>
                </a:solidFill>
              </a:rPr>
              <a:pPr/>
              <a:t>‹N°›</a:t>
            </a:fld>
            <a:endParaRPr lang="fr-FR">
              <a:solidFill>
                <a:srgbClr val="766A62"/>
              </a:solidFill>
            </a:endParaRPr>
          </a:p>
        </p:txBody>
      </p:sp>
      <p:sp>
        <p:nvSpPr>
          <p:cNvPr id="9" name="Espace réservé pour une image  8"/>
          <p:cNvSpPr>
            <a:spLocks noGrp="1"/>
          </p:cNvSpPr>
          <p:nvPr>
            <p:ph type="pic" sz="quarter" idx="14" hasCustomPrompt="1"/>
          </p:nvPr>
        </p:nvSpPr>
        <p:spPr bwMode="gray">
          <a:xfrm>
            <a:off x="4571999" y="1915200"/>
            <a:ext cx="4321175" cy="4536356"/>
          </a:xfrm>
        </p:spPr>
        <p:txBody>
          <a:bodyPr/>
          <a:lstStyle>
            <a:lvl1pPr>
              <a:buFontTx/>
              <a:buNone/>
              <a:defRPr/>
            </a:lvl1pPr>
          </a:lstStyle>
          <a:p>
            <a:r>
              <a:rPr lang="fr-FR" dirty="0" smtClean="0"/>
              <a:t> </a:t>
            </a:r>
            <a:endParaRPr lang="fr-FR" dirty="0"/>
          </a:p>
        </p:txBody>
      </p:sp>
    </p:spTree>
    <p:extLst>
      <p:ext uri="{BB962C8B-B14F-4D97-AF65-F5344CB8AC3E}">
        <p14:creationId xmlns:p14="http://schemas.microsoft.com/office/powerpoint/2010/main" val="2540250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e et graphique">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Cliquez pour modifier le style du titre</a:t>
            </a:r>
            <a:endParaRPr lang="fr-FR" dirty="0"/>
          </a:p>
        </p:txBody>
      </p:sp>
      <p:sp>
        <p:nvSpPr>
          <p:cNvPr id="3" name="Espace réservé du contenu 2"/>
          <p:cNvSpPr>
            <a:spLocks noGrp="1"/>
          </p:cNvSpPr>
          <p:nvPr>
            <p:ph idx="1"/>
          </p:nvPr>
        </p:nvSpPr>
        <p:spPr bwMode="gray">
          <a:xfrm>
            <a:off x="539751" y="2015999"/>
            <a:ext cx="4032250" cy="4292725"/>
          </a:xfrm>
        </p:spPr>
        <p:txBody>
          <a:bodyPr/>
          <a:lstStyle>
            <a:lvl1pPr marL="0" indent="0">
              <a:lnSpc>
                <a:spcPct val="100000"/>
              </a:lnSpc>
              <a:buFontTx/>
              <a:buNone/>
              <a:defRPr sz="2000" b="0"/>
            </a:lvl1pPr>
            <a:lvl2pPr marL="0" indent="-270000">
              <a:lnSpc>
                <a:spcPct val="100000"/>
              </a:lnSpc>
              <a:buFont typeface="Arial" pitchFamily="34" charset="0"/>
              <a:buChar char="–"/>
              <a:defRPr sz="2000" b="1"/>
            </a:lvl2pPr>
            <a:lvl3pPr marL="0">
              <a:lnSpc>
                <a:spcPct val="100000"/>
              </a:lnSpc>
              <a:defRPr sz="2000" b="0"/>
            </a:lvl3pPr>
            <a:lvl4pPr marL="0">
              <a:lnSpc>
                <a:spcPct val="100000"/>
              </a:lnSpc>
              <a:buFont typeface="Arial" pitchFamily="34" charset="0"/>
              <a:buChar char="•"/>
              <a:defRPr sz="2000"/>
            </a:lvl4pPr>
            <a:lvl5pPr marL="0" indent="0">
              <a:lnSpc>
                <a:spcPct val="100000"/>
              </a:lnSpc>
              <a:buFontTx/>
              <a:buNone/>
              <a:defRPr sz="20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bwMode="gray"/>
        <p:txBody>
          <a:bodyPr/>
          <a:lstStyle/>
          <a:p>
            <a:fld id="{EB1CCB4C-DF1A-428F-99BB-96D36D297B17}"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bwMode="gray"/>
        <p:txBody>
          <a:bodyPr/>
          <a:lstStyle/>
          <a:p>
            <a:r>
              <a:rPr lang="fr-FR" smtClean="0">
                <a:solidFill>
                  <a:srgbClr val="766A62"/>
                </a:solidFill>
              </a:rPr>
              <a:t>Actualité fiscale</a:t>
            </a:r>
            <a:endParaRPr lang="fr-FR">
              <a:solidFill>
                <a:srgbClr val="766A62"/>
              </a:solidFill>
            </a:endParaRPr>
          </a:p>
        </p:txBody>
      </p:sp>
      <p:sp>
        <p:nvSpPr>
          <p:cNvPr id="6" name="Espace réservé du numéro de diapositive 5"/>
          <p:cNvSpPr>
            <a:spLocks noGrp="1"/>
          </p:cNvSpPr>
          <p:nvPr>
            <p:ph type="sldNum" sz="quarter" idx="12"/>
          </p:nvPr>
        </p:nvSpPr>
        <p:spPr bwMode="gray"/>
        <p:txBody>
          <a:bodyPr/>
          <a:lstStyle/>
          <a:p>
            <a:fld id="{0CF62E15-D1AB-4B7E-A91F-B143D85B4392}" type="slidenum">
              <a:rPr lang="fr-FR" smtClean="0">
                <a:solidFill>
                  <a:srgbClr val="766A62"/>
                </a:solidFill>
              </a:rPr>
              <a:pPr/>
              <a:t>‹N°›</a:t>
            </a:fld>
            <a:endParaRPr lang="fr-FR">
              <a:solidFill>
                <a:srgbClr val="766A62"/>
              </a:solidFill>
            </a:endParaRPr>
          </a:p>
        </p:txBody>
      </p:sp>
      <p:sp>
        <p:nvSpPr>
          <p:cNvPr id="11" name="Espace réservé du contenu 2"/>
          <p:cNvSpPr>
            <a:spLocks noGrp="1"/>
          </p:cNvSpPr>
          <p:nvPr>
            <p:ph idx="13"/>
          </p:nvPr>
        </p:nvSpPr>
        <p:spPr bwMode="gray">
          <a:xfrm>
            <a:off x="4716462" y="2016001"/>
            <a:ext cx="3887787" cy="404887"/>
          </a:xfrm>
        </p:spPr>
        <p:txBody>
          <a:bodyPr/>
          <a:lstStyle>
            <a:lvl1pPr marL="0" indent="0">
              <a:lnSpc>
                <a:spcPct val="100000"/>
              </a:lnSpc>
              <a:buFontTx/>
              <a:buNone/>
              <a:defRPr sz="2000" b="0"/>
            </a:lvl1pPr>
            <a:lvl2pPr marL="0" indent="-270000">
              <a:lnSpc>
                <a:spcPct val="100000"/>
              </a:lnSpc>
              <a:buFont typeface="Arial" pitchFamily="34" charset="0"/>
              <a:buChar char="–"/>
              <a:defRPr sz="2000" b="1"/>
            </a:lvl2pPr>
            <a:lvl3pPr marL="0">
              <a:lnSpc>
                <a:spcPct val="100000"/>
              </a:lnSpc>
              <a:defRPr sz="2000" b="0"/>
            </a:lvl3pPr>
            <a:lvl4pPr marL="0">
              <a:lnSpc>
                <a:spcPct val="100000"/>
              </a:lnSpc>
              <a:buFont typeface="Arial" pitchFamily="34" charset="0"/>
              <a:buChar char="•"/>
              <a:defRPr sz="2000"/>
            </a:lvl4pPr>
            <a:lvl5pPr marL="0" indent="0">
              <a:lnSpc>
                <a:spcPct val="100000"/>
              </a:lnSpc>
              <a:buFontTx/>
              <a:buNone/>
              <a:defRPr sz="2000"/>
            </a:lvl5pPr>
          </a:lstStyle>
          <a:p>
            <a:pPr lvl="0"/>
            <a:r>
              <a:rPr lang="fr-FR" smtClean="0"/>
              <a:t>Cliquez pour modifier les styles du texte du masque</a:t>
            </a:r>
          </a:p>
        </p:txBody>
      </p:sp>
      <p:sp>
        <p:nvSpPr>
          <p:cNvPr id="13" name="Espace réservé du graphique 12"/>
          <p:cNvSpPr>
            <a:spLocks noGrp="1"/>
          </p:cNvSpPr>
          <p:nvPr>
            <p:ph type="chart" sz="quarter" idx="14" hasCustomPrompt="1"/>
          </p:nvPr>
        </p:nvSpPr>
        <p:spPr bwMode="gray">
          <a:xfrm>
            <a:off x="4716463" y="2420888"/>
            <a:ext cx="3887787" cy="3887838"/>
          </a:xfrm>
        </p:spPr>
        <p:txBody>
          <a:bodyPr/>
          <a:lstStyle>
            <a:lvl1pPr>
              <a:buFontTx/>
              <a:buNone/>
              <a:defRPr/>
            </a:lvl1pPr>
          </a:lstStyle>
          <a:p>
            <a:r>
              <a:rPr lang="fr-FR" dirty="0" smtClean="0"/>
              <a:t> </a:t>
            </a:r>
            <a:endParaRPr lang="fr-FR" dirty="0"/>
          </a:p>
        </p:txBody>
      </p:sp>
    </p:spTree>
    <p:extLst>
      <p:ext uri="{BB962C8B-B14F-4D97-AF65-F5344CB8AC3E}">
        <p14:creationId xmlns:p14="http://schemas.microsoft.com/office/powerpoint/2010/main" val="1002242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Intercalaire">
    <p:spTree>
      <p:nvGrpSpPr>
        <p:cNvPr id="1" name=""/>
        <p:cNvGrpSpPr/>
        <p:nvPr/>
      </p:nvGrpSpPr>
      <p:grpSpPr>
        <a:xfrm>
          <a:off x="0" y="0"/>
          <a:ext cx="0" cy="0"/>
          <a:chOff x="0" y="0"/>
          <a:chExt cx="0" cy="0"/>
        </a:xfrm>
      </p:grpSpPr>
      <p:sp>
        <p:nvSpPr>
          <p:cNvPr id="2" name="Titre 1"/>
          <p:cNvSpPr>
            <a:spLocks noGrp="1"/>
          </p:cNvSpPr>
          <p:nvPr>
            <p:ph type="ctrTitle"/>
          </p:nvPr>
        </p:nvSpPr>
        <p:spPr bwMode="gray">
          <a:xfrm>
            <a:off x="539749" y="1916832"/>
            <a:ext cx="8064501" cy="2304332"/>
          </a:xfrm>
        </p:spPr>
        <p:txBody>
          <a:bodyPr/>
          <a:lstStyle>
            <a:lvl1pPr>
              <a:defRPr>
                <a:solidFill>
                  <a:schemeClr val="tx2"/>
                </a:solidFill>
              </a:defRPr>
            </a:lvl1pPr>
          </a:lstStyle>
          <a:p>
            <a:r>
              <a:rPr lang="fr-FR" smtClean="0"/>
              <a:t>Cliquez pour modifier le style du titre</a:t>
            </a:r>
            <a:endParaRPr lang="fr-FR" dirty="0"/>
          </a:p>
        </p:txBody>
      </p:sp>
      <p:sp>
        <p:nvSpPr>
          <p:cNvPr id="3" name="Sous-titre 2"/>
          <p:cNvSpPr>
            <a:spLocks noGrp="1"/>
          </p:cNvSpPr>
          <p:nvPr>
            <p:ph type="subTitle" idx="1"/>
          </p:nvPr>
        </p:nvSpPr>
        <p:spPr bwMode="gray">
          <a:xfrm>
            <a:off x="539750" y="4724400"/>
            <a:ext cx="8064500" cy="1728788"/>
          </a:xfrm>
        </p:spPr>
        <p:txBody>
          <a:bodyPr anchor="t" anchorCtr="0"/>
          <a:lstStyle>
            <a:lvl1pPr marL="0" indent="0" algn="l">
              <a:spcBef>
                <a:spcPts val="5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dirty="0"/>
          </a:p>
        </p:txBody>
      </p:sp>
      <p:sp>
        <p:nvSpPr>
          <p:cNvPr id="10" name="Espace réservé de la date 9"/>
          <p:cNvSpPr>
            <a:spLocks noGrp="1"/>
          </p:cNvSpPr>
          <p:nvPr>
            <p:ph type="dt" sz="half" idx="10"/>
          </p:nvPr>
        </p:nvSpPr>
        <p:spPr bwMode="gray"/>
        <p:txBody>
          <a:bodyPr/>
          <a:lstStyle/>
          <a:p>
            <a:fld id="{36205179-4168-4052-B5C7-4BC141B25855}" type="datetime1">
              <a:rPr lang="fr-FR" smtClean="0">
                <a:solidFill>
                  <a:srgbClr val="766A62"/>
                </a:solidFill>
              </a:rPr>
              <a:t>17/01/2013</a:t>
            </a:fld>
            <a:endParaRPr lang="fr-FR" dirty="0">
              <a:solidFill>
                <a:srgbClr val="766A62"/>
              </a:solidFill>
            </a:endParaRPr>
          </a:p>
        </p:txBody>
      </p:sp>
      <p:sp>
        <p:nvSpPr>
          <p:cNvPr id="11" name="Espace réservé du numéro de diapositive 10"/>
          <p:cNvSpPr>
            <a:spLocks noGrp="1"/>
          </p:cNvSpPr>
          <p:nvPr>
            <p:ph type="sldNum" sz="quarter" idx="11"/>
          </p:nvPr>
        </p:nvSpPr>
        <p:spPr bwMode="gray"/>
        <p:txBody>
          <a:bodyPr/>
          <a:lstStyle/>
          <a:p>
            <a:fld id="{0CF62E15-D1AB-4B7E-A91F-B143D85B4392}" type="slidenum">
              <a:rPr lang="fr-FR" smtClean="0">
                <a:solidFill>
                  <a:srgbClr val="766A62"/>
                </a:solidFill>
              </a:rPr>
              <a:pPr/>
              <a:t>‹N°›</a:t>
            </a:fld>
            <a:endParaRPr lang="fr-FR" dirty="0">
              <a:solidFill>
                <a:srgbClr val="766A62"/>
              </a:solidFill>
            </a:endParaRPr>
          </a:p>
        </p:txBody>
      </p:sp>
      <p:sp>
        <p:nvSpPr>
          <p:cNvPr id="12" name="Espace réservé du pied de page 11"/>
          <p:cNvSpPr>
            <a:spLocks noGrp="1"/>
          </p:cNvSpPr>
          <p:nvPr>
            <p:ph type="ftr" sz="quarter" idx="12"/>
          </p:nvPr>
        </p:nvSpPr>
        <p:spPr bwMode="gray"/>
        <p:txBody>
          <a:bodyPr/>
          <a:lstStyle/>
          <a:p>
            <a:r>
              <a:rPr lang="fr-FR" smtClean="0">
                <a:solidFill>
                  <a:srgbClr val="766A62"/>
                </a:solidFill>
              </a:rPr>
              <a:t>Actualité fiscale</a:t>
            </a:r>
            <a:endParaRPr lang="fr-FR" dirty="0">
              <a:solidFill>
                <a:srgbClr val="766A62"/>
              </a:solidFill>
            </a:endParaRPr>
          </a:p>
        </p:txBody>
      </p:sp>
    </p:spTree>
    <p:extLst>
      <p:ext uri="{BB962C8B-B14F-4D97-AF65-F5344CB8AC3E}">
        <p14:creationId xmlns:p14="http://schemas.microsoft.com/office/powerpoint/2010/main" val="863929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1.xml"/><Relationship Id="rId7" Type="http://schemas.openxmlformats.org/officeDocument/2006/relationships/image" Target="../media/image3.jpe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jpeg"/><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a date 3"/>
          <p:cNvSpPr>
            <a:spLocks noGrp="1"/>
          </p:cNvSpPr>
          <p:nvPr>
            <p:ph type="dt" sz="half" idx="2"/>
          </p:nvPr>
        </p:nvSpPr>
        <p:spPr bwMode="gray">
          <a:xfrm>
            <a:off x="250825" y="6453189"/>
            <a:ext cx="720775" cy="404812"/>
          </a:xfrm>
          <a:prstGeom prst="rect">
            <a:avLst/>
          </a:prstGeom>
        </p:spPr>
        <p:txBody>
          <a:bodyPr vert="horz" lIns="0" tIns="0" rIns="0" bIns="0" rtlCol="0" anchor="ctr"/>
          <a:lstStyle>
            <a:lvl1pPr algn="l">
              <a:defRPr sz="1000">
                <a:solidFill>
                  <a:schemeClr val="bg2"/>
                </a:solidFill>
              </a:defRPr>
            </a:lvl1pPr>
          </a:lstStyle>
          <a:p>
            <a:fld id="{C8A70FF3-5EF5-4139-804A-A92DFEB89B2F}" type="datetime1">
              <a:rPr lang="fr-FR" smtClean="0"/>
              <a:t>17/01/2013</a:t>
            </a:fld>
            <a:endParaRPr lang="fr-FR" dirty="0"/>
          </a:p>
        </p:txBody>
      </p:sp>
      <p:sp>
        <p:nvSpPr>
          <p:cNvPr id="5" name="Espace réservé du pied de page 4"/>
          <p:cNvSpPr>
            <a:spLocks noGrp="1"/>
          </p:cNvSpPr>
          <p:nvPr>
            <p:ph type="ftr" sz="quarter" idx="3"/>
          </p:nvPr>
        </p:nvSpPr>
        <p:spPr bwMode="gray">
          <a:xfrm>
            <a:off x="1115616" y="6453189"/>
            <a:ext cx="6912768" cy="404812"/>
          </a:xfrm>
          <a:prstGeom prst="rect">
            <a:avLst/>
          </a:prstGeom>
        </p:spPr>
        <p:txBody>
          <a:bodyPr vert="horz" lIns="0" tIns="0" rIns="0" bIns="0" rtlCol="0" anchor="ctr"/>
          <a:lstStyle>
            <a:lvl1pPr algn="l">
              <a:defRPr sz="1000">
                <a:solidFill>
                  <a:schemeClr val="bg2"/>
                </a:solidFill>
              </a:defRPr>
            </a:lvl1pPr>
          </a:lstStyle>
          <a:p>
            <a:r>
              <a:rPr lang="fr-FR" smtClean="0"/>
              <a:t>Actualité fiscale</a:t>
            </a:r>
            <a:endParaRPr lang="fr-FR" dirty="0"/>
          </a:p>
        </p:txBody>
      </p:sp>
      <p:pic>
        <p:nvPicPr>
          <p:cNvPr id="7" name="Picture 14" descr="CMS_BFL_France_RGB_Print"/>
          <p:cNvPicPr>
            <a:picLocks noChangeAspect="1" noChangeArrowheads="1"/>
          </p:cNvPicPr>
          <p:nvPr/>
        </p:nvPicPr>
        <p:blipFill>
          <a:blip r:embed="rId10" cstate="print"/>
          <a:srcRect/>
          <a:stretch>
            <a:fillRect/>
          </a:stretch>
        </p:blipFill>
        <p:spPr bwMode="gray">
          <a:xfrm>
            <a:off x="4228965" y="441325"/>
            <a:ext cx="4651375" cy="322263"/>
          </a:xfrm>
          <a:prstGeom prst="rect">
            <a:avLst/>
          </a:prstGeom>
          <a:noFill/>
          <a:ln w="9525">
            <a:noFill/>
            <a:miter lim="800000"/>
            <a:headEnd/>
            <a:tailEnd/>
          </a:ln>
        </p:spPr>
      </p:pic>
      <p:sp>
        <p:nvSpPr>
          <p:cNvPr id="8" name="Rectangle 7"/>
          <p:cNvSpPr/>
          <p:nvPr/>
        </p:nvSpPr>
        <p:spPr bwMode="gray">
          <a:xfrm>
            <a:off x="250825" y="1916113"/>
            <a:ext cx="8642349" cy="4537075"/>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Triangle rectangle 10"/>
          <p:cNvSpPr/>
          <p:nvPr/>
        </p:nvSpPr>
        <p:spPr bwMode="gray">
          <a:xfrm rot="10800000" flipH="1">
            <a:off x="0" y="1881188"/>
            <a:ext cx="395288" cy="1583816"/>
          </a:xfrm>
          <a:prstGeom prst="rtTriangle">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Triangle rectangle 11"/>
          <p:cNvSpPr/>
          <p:nvPr/>
        </p:nvSpPr>
        <p:spPr bwMode="gray">
          <a:xfrm rot="16200000">
            <a:off x="7897813" y="5611813"/>
            <a:ext cx="1916112" cy="576262"/>
          </a:xfrm>
          <a:prstGeom prst="rtTriangle">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bwMode="gray">
          <a:xfrm>
            <a:off x="539750" y="836712"/>
            <a:ext cx="8064500" cy="973038"/>
          </a:xfrm>
          <a:prstGeom prst="rect">
            <a:avLst/>
          </a:prstGeom>
        </p:spPr>
        <p:txBody>
          <a:bodyPr vert="horz" lIns="0" tIns="0" rIns="0" bIns="0" rtlCol="0" anchor="b"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bwMode="gray">
          <a:xfrm>
            <a:off x="539750" y="2015999"/>
            <a:ext cx="8064500" cy="4292725"/>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4"/>
          </p:nvPr>
        </p:nvSpPr>
        <p:spPr bwMode="gray">
          <a:xfrm>
            <a:off x="8028384" y="6453189"/>
            <a:ext cx="575866" cy="404812"/>
          </a:xfrm>
          <a:prstGeom prst="rect">
            <a:avLst/>
          </a:prstGeom>
        </p:spPr>
        <p:txBody>
          <a:bodyPr vert="horz" lIns="0" tIns="0" rIns="0" bIns="0" rtlCol="0" anchor="ctr"/>
          <a:lstStyle>
            <a:lvl1pPr algn="r">
              <a:defRPr sz="1000">
                <a:solidFill>
                  <a:schemeClr val="bg2"/>
                </a:solidFill>
              </a:defRPr>
            </a:lvl1pPr>
          </a:lstStyle>
          <a:p>
            <a:fld id="{0CF62E15-D1AB-4B7E-A91F-B143D85B4392}" type="slidenum">
              <a:rPr lang="fr-FR" smtClean="0"/>
              <a:pPr/>
              <a:t>‹N°›</a:t>
            </a:fld>
            <a:endParaRPr lang="fr-FR" dirty="0"/>
          </a:p>
        </p:txBody>
      </p:sp>
      <p:sp>
        <p:nvSpPr>
          <p:cNvPr id="17" name="ZoneTexte 16"/>
          <p:cNvSpPr txBox="1"/>
          <p:nvPr/>
        </p:nvSpPr>
        <p:spPr bwMode="gray">
          <a:xfrm>
            <a:off x="899592" y="6453188"/>
            <a:ext cx="216024" cy="404812"/>
          </a:xfrm>
          <a:prstGeom prst="rect">
            <a:avLst/>
          </a:prstGeom>
          <a:noFill/>
        </p:spPr>
        <p:txBody>
          <a:bodyPr wrap="square" lIns="0" tIns="0" rIns="0" bIns="0" rtlCol="0" anchor="ctr" anchorCtr="0">
            <a:noAutofit/>
          </a:bodyPr>
          <a:lstStyle/>
          <a:p>
            <a:pPr algn="ctr"/>
            <a:r>
              <a:rPr lang="fr-FR" sz="1000" dirty="0" smtClean="0">
                <a:solidFill>
                  <a:schemeClr val="bg2"/>
                </a:solidFill>
              </a:rPr>
              <a:t>|</a:t>
            </a:r>
            <a:endParaRPr lang="fr-FR" sz="1000" dirty="0">
              <a:solidFill>
                <a:schemeClr val="bg2"/>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4" r:id="rId4"/>
    <p:sldLayoutId id="2147483661" r:id="rId5"/>
    <p:sldLayoutId id="2147483662" r:id="rId6"/>
    <p:sldLayoutId id="2147483663" r:id="rId7"/>
    <p:sldLayoutId id="2147483665" r:id="rId8"/>
  </p:sldLayoutIdLst>
  <p:hf hdr="0"/>
  <p:txStyles>
    <p:titleStyle>
      <a:lvl1pPr algn="l" defTabSz="914400" rtl="0" eaLnBrk="1" latinLnBrk="0" hangingPunct="1">
        <a:spcBef>
          <a:spcPct val="0"/>
        </a:spcBef>
        <a:buNone/>
        <a:defRPr sz="2400" kern="1200">
          <a:solidFill>
            <a:schemeClr val="tx2"/>
          </a:solidFill>
          <a:latin typeface="+mj-lt"/>
          <a:ea typeface="+mj-ea"/>
          <a:cs typeface="+mj-cs"/>
        </a:defRPr>
      </a:lvl1pPr>
    </p:titleStyle>
    <p:bodyStyle>
      <a:lvl1pPr marL="270000" indent="-270000" algn="l" defTabSz="914400" rtl="0" eaLnBrk="1" latinLnBrk="0" hangingPunct="1">
        <a:spcBef>
          <a:spcPts val="800"/>
        </a:spcBef>
        <a:buFont typeface="Arial" pitchFamily="34" charset="0"/>
        <a:buChar char="–"/>
        <a:defRPr sz="2000" kern="1200">
          <a:solidFill>
            <a:schemeClr val="tx2"/>
          </a:solidFill>
          <a:latin typeface="+mn-lt"/>
          <a:ea typeface="+mn-ea"/>
          <a:cs typeface="+mn-cs"/>
        </a:defRPr>
      </a:lvl1pPr>
      <a:lvl2pPr marL="540000" indent="-270000" algn="l" defTabSz="914400" rtl="0" eaLnBrk="1" latinLnBrk="0" hangingPunct="1">
        <a:spcBef>
          <a:spcPts val="800"/>
        </a:spcBef>
        <a:buFont typeface="Arial" pitchFamily="34" charset="0"/>
        <a:buChar char="•"/>
        <a:defRPr sz="1800" kern="1200">
          <a:solidFill>
            <a:schemeClr val="tx2"/>
          </a:solidFill>
          <a:latin typeface="+mn-lt"/>
          <a:ea typeface="+mn-ea"/>
          <a:cs typeface="+mn-cs"/>
        </a:defRPr>
      </a:lvl2pPr>
      <a:lvl3pPr marL="81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3pPr>
      <a:lvl4pPr marL="108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4pPr>
      <a:lvl5pPr marL="135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7"/>
          <p:cNvSpPr>
            <a:spLocks noChangeArrowheads="1"/>
          </p:cNvSpPr>
          <p:nvPr/>
        </p:nvSpPr>
        <p:spPr bwMode="auto">
          <a:xfrm>
            <a:off x="-9525" y="1481138"/>
            <a:ext cx="9153525" cy="5376862"/>
          </a:xfrm>
          <a:prstGeom prst="rect">
            <a:avLst/>
          </a:prstGeom>
          <a:solidFill>
            <a:srgbClr val="E4E1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fr-FR" smtClean="0">
              <a:solidFill>
                <a:srgbClr val="13294A"/>
              </a:solidFill>
              <a:ea typeface="ＭＳ Ｐゴシック" pitchFamily="34" charset="-128"/>
            </a:endParaRPr>
          </a:p>
        </p:txBody>
      </p:sp>
      <p:grpSp>
        <p:nvGrpSpPr>
          <p:cNvPr id="1027" name="Group 2"/>
          <p:cNvGrpSpPr>
            <a:grpSpLocks/>
          </p:cNvGrpSpPr>
          <p:nvPr/>
        </p:nvGrpSpPr>
        <p:grpSpPr bwMode="auto">
          <a:xfrm>
            <a:off x="-6350" y="-6350"/>
            <a:ext cx="9156700" cy="6873875"/>
            <a:chOff x="-4" y="-4"/>
            <a:chExt cx="5768" cy="4330"/>
          </a:xfrm>
        </p:grpSpPr>
        <p:sp>
          <p:nvSpPr>
            <p:cNvPr id="1035" name="Freeform 3"/>
            <p:cNvSpPr>
              <a:spLocks/>
            </p:cNvSpPr>
            <p:nvPr userDrawn="1"/>
          </p:nvSpPr>
          <p:spPr bwMode="auto">
            <a:xfrm>
              <a:off x="-4" y="-4"/>
              <a:ext cx="186" cy="1349"/>
            </a:xfrm>
            <a:custGeom>
              <a:avLst/>
              <a:gdLst>
                <a:gd name="T0" fmla="*/ 186 w 186"/>
                <a:gd name="T1" fmla="*/ 0 h 1349"/>
                <a:gd name="T2" fmla="*/ 0 w 186"/>
                <a:gd name="T3" fmla="*/ 1349 h 1349"/>
                <a:gd name="T4" fmla="*/ 0 w 186"/>
                <a:gd name="T5" fmla="*/ 0 h 1349"/>
                <a:gd name="T6" fmla="*/ 186 w 186"/>
                <a:gd name="T7" fmla="*/ 0 h 13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6" h="1349">
                  <a:moveTo>
                    <a:pt x="186" y="0"/>
                  </a:moveTo>
                  <a:lnTo>
                    <a:pt x="0" y="1349"/>
                  </a:lnTo>
                  <a:lnTo>
                    <a:pt x="0" y="0"/>
                  </a:lnTo>
                  <a:lnTo>
                    <a:pt x="186" y="0"/>
                  </a:lnTo>
                  <a:close/>
                </a:path>
              </a:pathLst>
            </a:custGeom>
            <a:solidFill>
              <a:srgbClr val="13294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mtClean="0">
                <a:solidFill>
                  <a:srgbClr val="13294A"/>
                </a:solidFill>
                <a:latin typeface="Arial" pitchFamily="34" charset="0"/>
                <a:ea typeface="ＭＳ Ｐゴシック" pitchFamily="34" charset="-128"/>
              </a:endParaRPr>
            </a:p>
          </p:txBody>
        </p:sp>
        <p:sp>
          <p:nvSpPr>
            <p:cNvPr id="1036" name="Freeform 4"/>
            <p:cNvSpPr>
              <a:spLocks/>
            </p:cNvSpPr>
            <p:nvPr userDrawn="1"/>
          </p:nvSpPr>
          <p:spPr bwMode="auto">
            <a:xfrm>
              <a:off x="5354" y="1"/>
              <a:ext cx="410" cy="4325"/>
            </a:xfrm>
            <a:custGeom>
              <a:avLst/>
              <a:gdLst>
                <a:gd name="T0" fmla="*/ 0 w 410"/>
                <a:gd name="T1" fmla="*/ 4325 h 4325"/>
                <a:gd name="T2" fmla="*/ 410 w 410"/>
                <a:gd name="T3" fmla="*/ 4325 h 4325"/>
                <a:gd name="T4" fmla="*/ 410 w 410"/>
                <a:gd name="T5" fmla="*/ 0 h 4325"/>
                <a:gd name="T6" fmla="*/ 0 w 410"/>
                <a:gd name="T7" fmla="*/ 4325 h 43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0" h="4325">
                  <a:moveTo>
                    <a:pt x="0" y="4325"/>
                  </a:moveTo>
                  <a:lnTo>
                    <a:pt x="410" y="4325"/>
                  </a:lnTo>
                  <a:lnTo>
                    <a:pt x="410" y="0"/>
                  </a:lnTo>
                  <a:lnTo>
                    <a:pt x="0" y="4325"/>
                  </a:lnTo>
                  <a:close/>
                </a:path>
              </a:pathLst>
            </a:custGeom>
            <a:solidFill>
              <a:srgbClr val="13294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mtClean="0">
                <a:solidFill>
                  <a:srgbClr val="13294A"/>
                </a:solidFill>
                <a:latin typeface="Arial" pitchFamily="34" charset="0"/>
                <a:ea typeface="ＭＳ Ｐゴシック" pitchFamily="34" charset="-128"/>
              </a:endParaRPr>
            </a:p>
          </p:txBody>
        </p:sp>
      </p:grpSp>
      <p:sp>
        <p:nvSpPr>
          <p:cNvPr id="1028" name="Titelplatzhalter 1"/>
          <p:cNvSpPr>
            <a:spLocks noGrp="1"/>
          </p:cNvSpPr>
          <p:nvPr>
            <p:ph type="title"/>
          </p:nvPr>
        </p:nvSpPr>
        <p:spPr bwMode="auto">
          <a:xfrm>
            <a:off x="503238" y="3251200"/>
            <a:ext cx="73120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This is the headline, Arial 24 pt.</a:t>
            </a:r>
            <a:endParaRPr lang="de-DE" smtClean="0"/>
          </a:p>
        </p:txBody>
      </p:sp>
      <p:sp>
        <p:nvSpPr>
          <p:cNvPr id="1029" name="Textplatzhalter 2"/>
          <p:cNvSpPr>
            <a:spLocks noGrp="1"/>
          </p:cNvSpPr>
          <p:nvPr>
            <p:ph type="body" idx="1"/>
          </p:nvPr>
        </p:nvSpPr>
        <p:spPr bwMode="auto">
          <a:xfrm>
            <a:off x="503238" y="4727575"/>
            <a:ext cx="73120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This is the sub-line, Arial 18 pt.</a:t>
            </a:r>
          </a:p>
        </p:txBody>
      </p:sp>
      <p:sp>
        <p:nvSpPr>
          <p:cNvPr id="4" name="Datumsplatzhalter 3"/>
          <p:cNvSpPr>
            <a:spLocks noGrp="1"/>
          </p:cNvSpPr>
          <p:nvPr>
            <p:ph type="dt" sz="half" idx="2"/>
          </p:nvPr>
        </p:nvSpPr>
        <p:spPr>
          <a:xfrm>
            <a:off x="503238" y="5878513"/>
            <a:ext cx="2133600" cy="476250"/>
          </a:xfrm>
          <a:prstGeom prst="rect">
            <a:avLst/>
          </a:prstGeom>
        </p:spPr>
        <p:txBody>
          <a:bodyPr vert="horz" wrap="square" lIns="91440" tIns="45720" rIns="91440" bIns="45720" numCol="1" anchor="t" anchorCtr="0" compatLnSpc="1">
            <a:prstTxWarp prst="textNoShape">
              <a:avLst/>
            </a:prstTxWarp>
          </a:bodyPr>
          <a:lstStyle>
            <a:lvl1pPr>
              <a:defRPr sz="1200" smtClean="0">
                <a:solidFill>
                  <a:srgbClr val="766A62"/>
                </a:solidFill>
                <a:cs typeface="Arial" pitchFamily="34" charset="0"/>
              </a:defRPr>
            </a:lvl1pPr>
          </a:lstStyle>
          <a:p>
            <a:pPr fontAlgn="base">
              <a:spcBef>
                <a:spcPct val="0"/>
              </a:spcBef>
              <a:spcAft>
                <a:spcPct val="0"/>
              </a:spcAft>
              <a:defRPr/>
            </a:pPr>
            <a:fld id="{3203F17C-B47D-429D-BE5A-BF6DE4ECE7C1}" type="datetime1">
              <a:rPr lang="fr-FR" smtClean="0">
                <a:latin typeface="Arial" pitchFamily="34" charset="0"/>
                <a:ea typeface="ＭＳ Ｐゴシック" pitchFamily="34" charset="-128"/>
              </a:rPr>
              <a:t>17/01/2013</a:t>
            </a:fld>
            <a:endParaRPr lang="fr-FR">
              <a:latin typeface="Arial" pitchFamily="34" charset="0"/>
              <a:ea typeface="ＭＳ Ｐゴシック" pitchFamily="34" charset="-128"/>
            </a:endParaRPr>
          </a:p>
        </p:txBody>
      </p:sp>
      <p:pic>
        <p:nvPicPr>
          <p:cNvPr id="1031" name="Picture 7" descr="Z:\service PB\FB\Slides LFR 2011\Projet définitif Bleu roipet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788" y="268288"/>
            <a:ext cx="927100"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2" name="Groupe 11"/>
          <p:cNvGrpSpPr>
            <a:grpSpLocks/>
          </p:cNvGrpSpPr>
          <p:nvPr/>
        </p:nvGrpSpPr>
        <p:grpSpPr bwMode="auto">
          <a:xfrm>
            <a:off x="7164388" y="390525"/>
            <a:ext cx="1728787" cy="735013"/>
            <a:chOff x="5254171" y="640330"/>
            <a:chExt cx="3639003" cy="806676"/>
          </a:xfrm>
        </p:grpSpPr>
        <p:pic>
          <p:nvPicPr>
            <p:cNvPr id="1033" name="Picture 14" descr="CMS_BFL_France_RGB_Print"/>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r="77959"/>
            <a:stretch>
              <a:fillRect/>
            </a:stretch>
          </p:blipFill>
          <p:spPr bwMode="gray">
            <a:xfrm>
              <a:off x="6561069" y="640330"/>
              <a:ext cx="1025206"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4" descr="CMS_BFL_France_RGB_Print"/>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l="21765"/>
            <a:stretch>
              <a:fillRect/>
            </a:stretch>
          </p:blipFill>
          <p:spPr bwMode="gray">
            <a:xfrm>
              <a:off x="5254171" y="1124743"/>
              <a:ext cx="3639003"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91439683"/>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0" r:id="rId3"/>
    <p:sldLayoutId id="2147483671" r:id="rId4"/>
  </p:sldLayoutIdLst>
  <p:hf hdr="0"/>
  <p:txStyles>
    <p:titleStyle>
      <a:lvl1pPr algn="l" rtl="0" eaLnBrk="0" fontAlgn="base" hangingPunct="0">
        <a:spcBef>
          <a:spcPct val="0"/>
        </a:spcBef>
        <a:spcAft>
          <a:spcPct val="0"/>
        </a:spcAft>
        <a:defRPr sz="2400" kern="1200">
          <a:solidFill>
            <a:srgbClr val="13294A"/>
          </a:solidFill>
          <a:latin typeface="Arial" pitchFamily="34" charset="0"/>
          <a:ea typeface="ＭＳ Ｐゴシック" charset="0"/>
          <a:cs typeface="Arial" pitchFamily="34" charset="0"/>
        </a:defRPr>
      </a:lvl1pPr>
      <a:lvl2pPr algn="l" rtl="0" eaLnBrk="0" fontAlgn="base" hangingPunct="0">
        <a:spcBef>
          <a:spcPct val="0"/>
        </a:spcBef>
        <a:spcAft>
          <a:spcPct val="0"/>
        </a:spcAft>
        <a:defRPr sz="2400">
          <a:solidFill>
            <a:srgbClr val="13294A"/>
          </a:solidFill>
          <a:latin typeface="Arial" charset="0"/>
          <a:ea typeface="ＭＳ Ｐゴシック" charset="0"/>
          <a:cs typeface="Arial" charset="0"/>
        </a:defRPr>
      </a:lvl2pPr>
      <a:lvl3pPr algn="l" rtl="0" eaLnBrk="0" fontAlgn="base" hangingPunct="0">
        <a:spcBef>
          <a:spcPct val="0"/>
        </a:spcBef>
        <a:spcAft>
          <a:spcPct val="0"/>
        </a:spcAft>
        <a:defRPr sz="2400">
          <a:solidFill>
            <a:srgbClr val="13294A"/>
          </a:solidFill>
          <a:latin typeface="Arial" charset="0"/>
          <a:ea typeface="ＭＳ Ｐゴシック" charset="0"/>
          <a:cs typeface="Arial" charset="0"/>
        </a:defRPr>
      </a:lvl3pPr>
      <a:lvl4pPr algn="l" rtl="0" eaLnBrk="0" fontAlgn="base" hangingPunct="0">
        <a:spcBef>
          <a:spcPct val="0"/>
        </a:spcBef>
        <a:spcAft>
          <a:spcPct val="0"/>
        </a:spcAft>
        <a:defRPr sz="2400">
          <a:solidFill>
            <a:srgbClr val="13294A"/>
          </a:solidFill>
          <a:latin typeface="Arial" charset="0"/>
          <a:ea typeface="ＭＳ Ｐゴシック" charset="0"/>
          <a:cs typeface="Arial" charset="0"/>
        </a:defRPr>
      </a:lvl4pPr>
      <a:lvl5pPr algn="l" rtl="0" eaLnBrk="0" fontAlgn="base" hangingPunct="0">
        <a:spcBef>
          <a:spcPct val="0"/>
        </a:spcBef>
        <a:spcAft>
          <a:spcPct val="0"/>
        </a:spcAft>
        <a:defRPr sz="2400">
          <a:solidFill>
            <a:srgbClr val="13294A"/>
          </a:solidFill>
          <a:latin typeface="Arial" charset="0"/>
          <a:ea typeface="ＭＳ Ｐゴシック" charset="0"/>
          <a:cs typeface="Arial" charset="0"/>
        </a:defRPr>
      </a:lvl5pPr>
      <a:lvl6pPr marL="457200" algn="l" rtl="0" fontAlgn="base">
        <a:spcBef>
          <a:spcPct val="0"/>
        </a:spcBef>
        <a:spcAft>
          <a:spcPct val="0"/>
        </a:spcAft>
        <a:defRPr sz="2400">
          <a:solidFill>
            <a:srgbClr val="13294A"/>
          </a:solidFill>
          <a:latin typeface="Arial" charset="0"/>
          <a:cs typeface="Arial" charset="0"/>
        </a:defRPr>
      </a:lvl6pPr>
      <a:lvl7pPr marL="914400" algn="l" rtl="0" fontAlgn="base">
        <a:spcBef>
          <a:spcPct val="0"/>
        </a:spcBef>
        <a:spcAft>
          <a:spcPct val="0"/>
        </a:spcAft>
        <a:defRPr sz="2400">
          <a:solidFill>
            <a:srgbClr val="13294A"/>
          </a:solidFill>
          <a:latin typeface="Arial" charset="0"/>
          <a:cs typeface="Arial" charset="0"/>
        </a:defRPr>
      </a:lvl7pPr>
      <a:lvl8pPr marL="1371600" algn="l" rtl="0" fontAlgn="base">
        <a:spcBef>
          <a:spcPct val="0"/>
        </a:spcBef>
        <a:spcAft>
          <a:spcPct val="0"/>
        </a:spcAft>
        <a:defRPr sz="2400">
          <a:solidFill>
            <a:srgbClr val="13294A"/>
          </a:solidFill>
          <a:latin typeface="Arial" charset="0"/>
          <a:cs typeface="Arial" charset="0"/>
        </a:defRPr>
      </a:lvl8pPr>
      <a:lvl9pPr marL="1828800" algn="l" rtl="0" fontAlgn="base">
        <a:spcBef>
          <a:spcPct val="0"/>
        </a:spcBef>
        <a:spcAft>
          <a:spcPct val="0"/>
        </a:spcAft>
        <a:defRPr sz="2400">
          <a:solidFill>
            <a:srgbClr val="13294A"/>
          </a:solidFill>
          <a:latin typeface="Arial" charset="0"/>
          <a:cs typeface="Arial" charset="0"/>
        </a:defRPr>
      </a:lvl9pPr>
    </p:titleStyle>
    <p:bodyStyle>
      <a:lvl1pPr marL="342900" indent="-342900" algn="l" rtl="0" eaLnBrk="0" fontAlgn="base" hangingPunct="0">
        <a:spcBef>
          <a:spcPct val="20000"/>
        </a:spcBef>
        <a:spcAft>
          <a:spcPct val="0"/>
        </a:spcAft>
        <a:defRPr kern="1200">
          <a:solidFill>
            <a:srgbClr val="13294A"/>
          </a:solidFill>
          <a:latin typeface="Arial" pitchFamily="34" charset="0"/>
          <a:ea typeface="ＭＳ Ｐゴシック" charset="0"/>
          <a:cs typeface="Arial" pitchFamily="34" charset="0"/>
        </a:defRPr>
      </a:lvl1pPr>
      <a:lvl2pPr marL="742950" indent="-285750" algn="l" rtl="0" eaLnBrk="0" fontAlgn="base" hangingPunct="0">
        <a:spcBef>
          <a:spcPct val="20000"/>
        </a:spcBef>
        <a:spcAft>
          <a:spcPct val="0"/>
        </a:spcAft>
        <a:defRPr kern="1200">
          <a:solidFill>
            <a:schemeClr val="tx1"/>
          </a:solidFill>
          <a:latin typeface="Arial" pitchFamily="34" charset="0"/>
          <a:ea typeface="Arial" charset="0"/>
          <a:cs typeface="Arial" pitchFamily="34" charset="0"/>
        </a:defRPr>
      </a:lvl2pPr>
      <a:lvl3pPr marL="1143000" indent="-228600" algn="l" rtl="0" eaLnBrk="0" fontAlgn="base" hangingPunct="0">
        <a:spcBef>
          <a:spcPct val="20000"/>
        </a:spcBef>
        <a:spcAft>
          <a:spcPct val="0"/>
        </a:spcAft>
        <a:defRPr kern="1200">
          <a:solidFill>
            <a:schemeClr val="tx1"/>
          </a:solidFill>
          <a:latin typeface="Arial" pitchFamily="34" charset="0"/>
          <a:ea typeface="Arial" charset="0"/>
          <a:cs typeface="Arial" pitchFamily="34" charset="0"/>
        </a:defRPr>
      </a:lvl3pPr>
      <a:lvl4pPr marL="1600200" indent="-228600" algn="l" rtl="0" eaLnBrk="0" fontAlgn="base" hangingPunct="0">
        <a:spcBef>
          <a:spcPct val="20000"/>
        </a:spcBef>
        <a:spcAft>
          <a:spcPct val="0"/>
        </a:spcAft>
        <a:defRPr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defRPr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a date 3"/>
          <p:cNvSpPr>
            <a:spLocks noGrp="1"/>
          </p:cNvSpPr>
          <p:nvPr>
            <p:ph type="dt" sz="half" idx="2"/>
          </p:nvPr>
        </p:nvSpPr>
        <p:spPr bwMode="gray">
          <a:xfrm>
            <a:off x="250825" y="6453189"/>
            <a:ext cx="720775" cy="404812"/>
          </a:xfrm>
          <a:prstGeom prst="rect">
            <a:avLst/>
          </a:prstGeom>
        </p:spPr>
        <p:txBody>
          <a:bodyPr vert="horz" lIns="0" tIns="0" rIns="0" bIns="0" rtlCol="0" anchor="ctr"/>
          <a:lstStyle>
            <a:lvl1pPr algn="l">
              <a:defRPr sz="1000">
                <a:solidFill>
                  <a:schemeClr val="bg2"/>
                </a:solidFill>
              </a:defRPr>
            </a:lvl1pPr>
          </a:lstStyle>
          <a:p>
            <a:fld id="{286C9786-0EBF-425F-915F-0BD23EA9FEA4}" type="datetime1">
              <a:rPr lang="fr-FR" smtClean="0">
                <a:solidFill>
                  <a:srgbClr val="766A62"/>
                </a:solidFill>
              </a:rPr>
              <a:t>17/01/2013</a:t>
            </a:fld>
            <a:endParaRPr lang="fr-FR" dirty="0">
              <a:solidFill>
                <a:srgbClr val="766A62"/>
              </a:solidFill>
            </a:endParaRPr>
          </a:p>
        </p:txBody>
      </p:sp>
      <p:sp>
        <p:nvSpPr>
          <p:cNvPr id="5" name="Espace réservé du pied de page 4"/>
          <p:cNvSpPr>
            <a:spLocks noGrp="1"/>
          </p:cNvSpPr>
          <p:nvPr>
            <p:ph type="ftr" sz="quarter" idx="3"/>
          </p:nvPr>
        </p:nvSpPr>
        <p:spPr bwMode="gray">
          <a:xfrm>
            <a:off x="1115616" y="6453189"/>
            <a:ext cx="6912768" cy="404812"/>
          </a:xfrm>
          <a:prstGeom prst="rect">
            <a:avLst/>
          </a:prstGeom>
        </p:spPr>
        <p:txBody>
          <a:bodyPr vert="horz" lIns="0" tIns="0" rIns="0" bIns="0" rtlCol="0" anchor="ctr"/>
          <a:lstStyle>
            <a:lvl1pPr algn="l">
              <a:defRPr sz="1000">
                <a:solidFill>
                  <a:schemeClr val="bg2"/>
                </a:solidFill>
              </a:defRPr>
            </a:lvl1pPr>
          </a:lstStyle>
          <a:p>
            <a:r>
              <a:rPr lang="fr-FR" smtClean="0">
                <a:solidFill>
                  <a:srgbClr val="766A62"/>
                </a:solidFill>
              </a:rPr>
              <a:t>Actualité fiscale</a:t>
            </a:r>
            <a:endParaRPr lang="fr-FR" dirty="0">
              <a:solidFill>
                <a:srgbClr val="766A62"/>
              </a:solidFill>
            </a:endParaRPr>
          </a:p>
        </p:txBody>
      </p:sp>
      <p:pic>
        <p:nvPicPr>
          <p:cNvPr id="7" name="Picture 14" descr="CMS_BFL_France_RGB_Print"/>
          <p:cNvPicPr>
            <a:picLocks noChangeAspect="1" noChangeArrowheads="1"/>
          </p:cNvPicPr>
          <p:nvPr/>
        </p:nvPicPr>
        <p:blipFill>
          <a:blip r:embed="rId10" cstate="print"/>
          <a:srcRect/>
          <a:stretch>
            <a:fillRect/>
          </a:stretch>
        </p:blipFill>
        <p:spPr bwMode="gray">
          <a:xfrm>
            <a:off x="4228965" y="441325"/>
            <a:ext cx="4651375" cy="322263"/>
          </a:xfrm>
          <a:prstGeom prst="rect">
            <a:avLst/>
          </a:prstGeom>
          <a:noFill/>
          <a:ln w="9525">
            <a:noFill/>
            <a:miter lim="800000"/>
            <a:headEnd/>
            <a:tailEnd/>
          </a:ln>
        </p:spPr>
      </p:pic>
      <p:sp>
        <p:nvSpPr>
          <p:cNvPr id="8" name="Rectangle 7"/>
          <p:cNvSpPr/>
          <p:nvPr/>
        </p:nvSpPr>
        <p:spPr bwMode="gray">
          <a:xfrm>
            <a:off x="250825" y="1916113"/>
            <a:ext cx="8642349" cy="4537075"/>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11" name="Triangle rectangle 10"/>
          <p:cNvSpPr/>
          <p:nvPr/>
        </p:nvSpPr>
        <p:spPr bwMode="gray">
          <a:xfrm rot="10800000" flipH="1">
            <a:off x="0" y="1881188"/>
            <a:ext cx="395288" cy="1583816"/>
          </a:xfrm>
          <a:prstGeom prst="rtTriangle">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12" name="Triangle rectangle 11"/>
          <p:cNvSpPr/>
          <p:nvPr/>
        </p:nvSpPr>
        <p:spPr bwMode="gray">
          <a:xfrm rot="16200000">
            <a:off x="7897813" y="5611813"/>
            <a:ext cx="1916112" cy="576262"/>
          </a:xfrm>
          <a:prstGeom prst="rtTriangle">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2" name="Espace réservé du titre 1"/>
          <p:cNvSpPr>
            <a:spLocks noGrp="1"/>
          </p:cNvSpPr>
          <p:nvPr>
            <p:ph type="title"/>
          </p:nvPr>
        </p:nvSpPr>
        <p:spPr bwMode="gray">
          <a:xfrm>
            <a:off x="539750" y="836712"/>
            <a:ext cx="8064500" cy="973038"/>
          </a:xfrm>
          <a:prstGeom prst="rect">
            <a:avLst/>
          </a:prstGeom>
        </p:spPr>
        <p:txBody>
          <a:bodyPr vert="horz" lIns="0" tIns="0" rIns="0" bIns="0" rtlCol="0" anchor="b"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bwMode="gray">
          <a:xfrm>
            <a:off x="539750" y="2015999"/>
            <a:ext cx="8064500" cy="4292725"/>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4"/>
          </p:nvPr>
        </p:nvSpPr>
        <p:spPr bwMode="gray">
          <a:xfrm>
            <a:off x="8028384" y="6453189"/>
            <a:ext cx="575866" cy="404812"/>
          </a:xfrm>
          <a:prstGeom prst="rect">
            <a:avLst/>
          </a:prstGeom>
        </p:spPr>
        <p:txBody>
          <a:bodyPr vert="horz" lIns="0" tIns="0" rIns="0" bIns="0" rtlCol="0" anchor="ctr"/>
          <a:lstStyle>
            <a:lvl1pPr algn="r">
              <a:defRPr sz="1000">
                <a:solidFill>
                  <a:schemeClr val="bg2"/>
                </a:solidFill>
              </a:defRPr>
            </a:lvl1pPr>
          </a:lstStyle>
          <a:p>
            <a:fld id="{0CF62E15-D1AB-4B7E-A91F-B143D85B4392}" type="slidenum">
              <a:rPr lang="fr-FR" smtClean="0">
                <a:solidFill>
                  <a:srgbClr val="766A62"/>
                </a:solidFill>
              </a:rPr>
              <a:pPr/>
              <a:t>‹N°›</a:t>
            </a:fld>
            <a:endParaRPr lang="fr-FR" dirty="0">
              <a:solidFill>
                <a:srgbClr val="766A62"/>
              </a:solidFill>
            </a:endParaRPr>
          </a:p>
        </p:txBody>
      </p:sp>
      <p:sp>
        <p:nvSpPr>
          <p:cNvPr id="17" name="ZoneTexte 16"/>
          <p:cNvSpPr txBox="1"/>
          <p:nvPr/>
        </p:nvSpPr>
        <p:spPr bwMode="gray">
          <a:xfrm>
            <a:off x="899592" y="6453188"/>
            <a:ext cx="216024" cy="404812"/>
          </a:xfrm>
          <a:prstGeom prst="rect">
            <a:avLst/>
          </a:prstGeom>
          <a:noFill/>
        </p:spPr>
        <p:txBody>
          <a:bodyPr wrap="square" lIns="0" tIns="0" rIns="0" bIns="0" rtlCol="0" anchor="ctr" anchorCtr="0">
            <a:noAutofit/>
          </a:bodyPr>
          <a:lstStyle/>
          <a:p>
            <a:pPr algn="ctr"/>
            <a:r>
              <a:rPr lang="fr-FR" sz="1000" dirty="0" smtClean="0">
                <a:solidFill>
                  <a:srgbClr val="766A62"/>
                </a:solidFill>
              </a:rPr>
              <a:t>|</a:t>
            </a:r>
            <a:endParaRPr lang="fr-FR" sz="1000" dirty="0">
              <a:solidFill>
                <a:srgbClr val="766A62"/>
              </a:solidFill>
            </a:endParaRPr>
          </a:p>
        </p:txBody>
      </p:sp>
    </p:spTree>
    <p:extLst>
      <p:ext uri="{BB962C8B-B14F-4D97-AF65-F5344CB8AC3E}">
        <p14:creationId xmlns:p14="http://schemas.microsoft.com/office/powerpoint/2010/main" val="27172973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hdr="0"/>
  <p:txStyles>
    <p:titleStyle>
      <a:lvl1pPr algn="l" defTabSz="914400" rtl="0" eaLnBrk="1" latinLnBrk="0" hangingPunct="1">
        <a:spcBef>
          <a:spcPct val="0"/>
        </a:spcBef>
        <a:buNone/>
        <a:defRPr sz="2400" kern="1200">
          <a:solidFill>
            <a:schemeClr val="tx2"/>
          </a:solidFill>
          <a:latin typeface="+mj-lt"/>
          <a:ea typeface="+mj-ea"/>
          <a:cs typeface="+mj-cs"/>
        </a:defRPr>
      </a:lvl1pPr>
    </p:titleStyle>
    <p:bodyStyle>
      <a:lvl1pPr marL="270000" indent="-270000" algn="l" defTabSz="914400" rtl="0" eaLnBrk="1" latinLnBrk="0" hangingPunct="1">
        <a:spcBef>
          <a:spcPts val="800"/>
        </a:spcBef>
        <a:buFont typeface="Arial" pitchFamily="34" charset="0"/>
        <a:buChar char="–"/>
        <a:defRPr sz="2000" kern="1200">
          <a:solidFill>
            <a:schemeClr val="tx2"/>
          </a:solidFill>
          <a:latin typeface="+mn-lt"/>
          <a:ea typeface="+mn-ea"/>
          <a:cs typeface="+mn-cs"/>
        </a:defRPr>
      </a:lvl1pPr>
      <a:lvl2pPr marL="540000" indent="-270000" algn="l" defTabSz="914400" rtl="0" eaLnBrk="1" latinLnBrk="0" hangingPunct="1">
        <a:spcBef>
          <a:spcPts val="800"/>
        </a:spcBef>
        <a:buFont typeface="Arial" pitchFamily="34" charset="0"/>
        <a:buChar char="•"/>
        <a:defRPr sz="1800" kern="1200">
          <a:solidFill>
            <a:schemeClr val="tx2"/>
          </a:solidFill>
          <a:latin typeface="+mn-lt"/>
          <a:ea typeface="+mn-ea"/>
          <a:cs typeface="+mn-cs"/>
        </a:defRPr>
      </a:lvl2pPr>
      <a:lvl3pPr marL="81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3pPr>
      <a:lvl4pPr marL="108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4pPr>
      <a:lvl5pPr marL="135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bwMode="gray"/>
        <p:txBody>
          <a:bodyPr/>
          <a:lstStyle/>
          <a:p>
            <a:r>
              <a:rPr lang="fr-FR" dirty="0" smtClean="0"/>
              <a:t>ABAF- 17 janvier 2013</a:t>
            </a:r>
          </a:p>
          <a:p>
            <a:endParaRPr lang="fr-FR" dirty="0"/>
          </a:p>
        </p:txBody>
      </p:sp>
      <p:sp>
        <p:nvSpPr>
          <p:cNvPr id="4" name="Titel 10"/>
          <p:cNvSpPr>
            <a:spLocks noGrp="1"/>
          </p:cNvSpPr>
          <p:nvPr>
            <p:ph type="ctrTitle" idx="4294967295"/>
          </p:nvPr>
        </p:nvSpPr>
        <p:spPr>
          <a:xfrm>
            <a:off x="571500" y="2428875"/>
            <a:ext cx="7569200" cy="2879725"/>
          </a:xfrm>
        </p:spPr>
        <p:txBody>
          <a:bodyPr/>
          <a:lstStyle/>
          <a:p>
            <a:pPr marL="342900" indent="-342900" algn="ctr" eaLnBrk="1" hangingPunct="1"/>
            <a:r>
              <a:rPr lang="fr-FR" sz="4000" b="1" dirty="0" smtClean="0">
                <a:ea typeface="ＭＳ Ｐゴシック" pitchFamily="34" charset="-128"/>
              </a:rPr>
              <a:t>  </a:t>
            </a:r>
            <a:br>
              <a:rPr lang="fr-FR" sz="4000" b="1" dirty="0" smtClean="0">
                <a:ea typeface="ＭＳ Ｐゴシック" pitchFamily="34" charset="-128"/>
              </a:rPr>
            </a:br>
            <a:r>
              <a:rPr lang="fr-FR" sz="4000" b="1" dirty="0" smtClean="0">
                <a:ea typeface="ＭＳ Ｐゴシック" pitchFamily="34" charset="-128"/>
              </a:rPr>
              <a:t/>
            </a:r>
            <a:br>
              <a:rPr lang="fr-FR" sz="4000" b="1" dirty="0" smtClean="0">
                <a:ea typeface="ＭＳ Ｐゴシック" pitchFamily="34" charset="-128"/>
              </a:rPr>
            </a:br>
            <a:r>
              <a:rPr lang="fr-FR" sz="4000" b="1" dirty="0" smtClean="0">
                <a:ea typeface="ＭＳ Ｐゴシック" pitchFamily="34" charset="-128"/>
              </a:rPr>
              <a:t/>
            </a:r>
            <a:br>
              <a:rPr lang="fr-FR" sz="4000" b="1" dirty="0" smtClean="0">
                <a:ea typeface="ＭＳ Ｐゴシック" pitchFamily="34" charset="-128"/>
              </a:rPr>
            </a:br>
            <a:r>
              <a:rPr lang="fr-FR" sz="4400" b="1" u="sng" dirty="0" smtClean="0">
                <a:solidFill>
                  <a:schemeClr val="tx1"/>
                </a:solidFill>
                <a:ea typeface="ＭＳ Ｐゴシック" pitchFamily="34" charset="-128"/>
              </a:rPr>
              <a:t>Actualité Fiscale</a:t>
            </a:r>
            <a:r>
              <a:rPr lang="fr-FR" sz="4800" b="1" u="sng" dirty="0" smtClean="0">
                <a:solidFill>
                  <a:schemeClr val="tx1"/>
                </a:solidFill>
                <a:ea typeface="ＭＳ Ｐゴシック" pitchFamily="34" charset="-128"/>
              </a:rPr>
              <a:t/>
            </a:r>
            <a:br>
              <a:rPr lang="fr-FR" sz="4800" b="1" u="sng" dirty="0" smtClean="0">
                <a:solidFill>
                  <a:schemeClr val="tx1"/>
                </a:solidFill>
                <a:ea typeface="ＭＳ Ｐゴシック" pitchFamily="34" charset="-128"/>
              </a:rPr>
            </a:br>
            <a:r>
              <a:rPr lang="fr-FR" sz="4800" b="1" u="sng" dirty="0" smtClean="0">
                <a:ea typeface="ＭＳ Ｐゴシック" pitchFamily="34" charset="-128"/>
              </a:rPr>
              <a:t/>
            </a:r>
            <a:br>
              <a:rPr lang="fr-FR" sz="4800" b="1" u="sng" dirty="0" smtClean="0">
                <a:ea typeface="ＭＳ Ｐゴシック" pitchFamily="34" charset="-128"/>
              </a:rPr>
            </a:br>
            <a:r>
              <a:rPr lang="fr-FR" sz="2800" b="1" dirty="0" smtClean="0">
                <a:ea typeface="ＭＳ Ｐゴシック" pitchFamily="34" charset="-128"/>
              </a:rPr>
              <a:t/>
            </a:r>
            <a:br>
              <a:rPr lang="fr-FR" sz="2800" b="1" dirty="0" smtClean="0">
                <a:ea typeface="ＭＳ Ｐゴシック" pitchFamily="34" charset="-128"/>
              </a:rPr>
            </a:br>
            <a:r>
              <a:rPr lang="fr-BE" dirty="0" smtClean="0">
                <a:ea typeface="ＭＳ Ｐゴシック" pitchFamily="34" charset="-128"/>
                <a:sym typeface="Wingdings" pitchFamily="2" charset="2"/>
              </a:rPr>
              <a:t/>
            </a:r>
            <a:br>
              <a:rPr lang="fr-BE" dirty="0" smtClean="0">
                <a:ea typeface="ＭＳ Ｐゴシック" pitchFamily="34" charset="-128"/>
                <a:sym typeface="Wingdings" pitchFamily="2" charset="2"/>
              </a:rPr>
            </a:br>
            <a:r>
              <a:rPr lang="fr-BE" sz="1800" dirty="0" smtClean="0">
                <a:ea typeface="ＭＳ Ｐゴシック" pitchFamily="34" charset="-128"/>
                <a:sym typeface="Wingdings" pitchFamily="2" charset="2"/>
              </a:rPr>
              <a:t/>
            </a:r>
            <a:br>
              <a:rPr lang="fr-BE" sz="1800" dirty="0" smtClean="0">
                <a:ea typeface="ＭＳ Ｐゴシック" pitchFamily="34" charset="-128"/>
                <a:sym typeface="Wingdings" pitchFamily="2" charset="2"/>
              </a:rPr>
            </a:br>
            <a:endParaRPr lang="de-DE" sz="2800" u="sng" dirty="0" smtClean="0">
              <a:ea typeface="ＭＳ Ｐゴシック" pitchFamily="34" charset="-128"/>
            </a:endParaRPr>
          </a:p>
        </p:txBody>
      </p:sp>
      <p:sp>
        <p:nvSpPr>
          <p:cNvPr id="6" name="Untertitel 11"/>
          <p:cNvSpPr txBox="1">
            <a:spLocks/>
          </p:cNvSpPr>
          <p:nvPr/>
        </p:nvSpPr>
        <p:spPr bwMode="auto">
          <a:xfrm>
            <a:off x="755576" y="3717032"/>
            <a:ext cx="73120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spcBef>
                <a:spcPct val="20000"/>
              </a:spcBef>
            </a:pPr>
            <a:r>
              <a:rPr lang="en-US" i="1" dirty="0" smtClean="0">
                <a:solidFill>
                  <a:srgbClr val="13294A"/>
                </a:solidFill>
                <a:cs typeface="Arial" pitchFamily="34" charset="0"/>
              </a:rPr>
              <a:t>Renaud GROB, </a:t>
            </a:r>
            <a:r>
              <a:rPr lang="en-US" i="1" dirty="0" err="1" smtClean="0">
                <a:solidFill>
                  <a:srgbClr val="13294A"/>
                </a:solidFill>
                <a:cs typeface="Arial" pitchFamily="34" charset="0"/>
              </a:rPr>
              <a:t>avocat</a:t>
            </a:r>
            <a:r>
              <a:rPr lang="en-US" i="1" dirty="0" smtClean="0">
                <a:solidFill>
                  <a:srgbClr val="13294A"/>
                </a:solidFill>
                <a:cs typeface="Arial" pitchFamily="34" charset="0"/>
              </a:rPr>
              <a:t> </a:t>
            </a:r>
            <a:r>
              <a:rPr lang="en-US" i="1" dirty="0" err="1" smtClean="0">
                <a:solidFill>
                  <a:srgbClr val="13294A"/>
                </a:solidFill>
                <a:cs typeface="Arial" pitchFamily="34" charset="0"/>
              </a:rPr>
              <a:t>associé</a:t>
            </a:r>
            <a:endParaRPr lang="en-US" i="1" dirty="0">
              <a:solidFill>
                <a:srgbClr val="13294A"/>
              </a:solidFill>
              <a:cs typeface="Arial" pitchFamily="34" charset="0"/>
            </a:endParaRPr>
          </a:p>
          <a:p>
            <a:pPr algn="ctr" eaLnBrk="1" hangingPunct="1">
              <a:spcBef>
                <a:spcPct val="20000"/>
              </a:spcBef>
            </a:pPr>
            <a:r>
              <a:rPr lang="en-US" i="1" dirty="0" smtClean="0">
                <a:solidFill>
                  <a:srgbClr val="13294A"/>
                </a:solidFill>
                <a:cs typeface="Arial" pitchFamily="34" charset="0"/>
              </a:rPr>
              <a:t>Vincent COHEN, </a:t>
            </a:r>
            <a:r>
              <a:rPr lang="en-US" i="1" dirty="0" err="1" smtClean="0">
                <a:solidFill>
                  <a:srgbClr val="13294A"/>
                </a:solidFill>
                <a:cs typeface="Arial" pitchFamily="34" charset="0"/>
              </a:rPr>
              <a:t>avocat</a:t>
            </a:r>
            <a:endParaRPr lang="en-US" i="1" dirty="0">
              <a:solidFill>
                <a:srgbClr val="13294A"/>
              </a:solidFill>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0"/>
          <p:cNvSpPr>
            <a:spLocks noGrp="1"/>
          </p:cNvSpPr>
          <p:nvPr>
            <p:ph type="ctrTitle" idx="4294967295"/>
          </p:nvPr>
        </p:nvSpPr>
        <p:spPr>
          <a:xfrm>
            <a:off x="571500" y="2428875"/>
            <a:ext cx="7569200" cy="2879725"/>
          </a:xfrm>
        </p:spPr>
        <p:txBody>
          <a:bodyPr/>
          <a:lstStyle/>
          <a:p>
            <a:pPr marL="342900" indent="-342900" algn="ctr" eaLnBrk="1" hangingPunct="1"/>
            <a:r>
              <a:rPr lang="fr-FR" sz="4000" b="1" dirty="0" smtClean="0">
                <a:ea typeface="ＭＳ Ｐゴシック" pitchFamily="34" charset="-128"/>
              </a:rPr>
              <a:t>  </a:t>
            </a:r>
            <a:br>
              <a:rPr lang="fr-FR" sz="4000" b="1" dirty="0" smtClean="0">
                <a:ea typeface="ＭＳ Ｐゴシック" pitchFamily="34" charset="-128"/>
              </a:rPr>
            </a:br>
            <a:r>
              <a:rPr lang="fr-FR" sz="4000" b="1" dirty="0" smtClean="0">
                <a:ea typeface="ＭＳ Ｐゴシック" pitchFamily="34" charset="-128"/>
              </a:rPr>
              <a:t/>
            </a:r>
            <a:br>
              <a:rPr lang="fr-FR" sz="4000" b="1" dirty="0" smtClean="0">
                <a:ea typeface="ＭＳ Ｐゴシック" pitchFamily="34" charset="-128"/>
              </a:rPr>
            </a:br>
            <a:r>
              <a:rPr lang="fr-FR" sz="4000" b="1" dirty="0" smtClean="0">
                <a:ea typeface="ＭＳ Ｐゴシック" pitchFamily="34" charset="-128"/>
              </a:rPr>
              <a:t/>
            </a:r>
            <a:br>
              <a:rPr lang="fr-FR" sz="4000" b="1" dirty="0" smtClean="0">
                <a:ea typeface="ＭＳ Ｐゴシック" pitchFamily="34" charset="-128"/>
              </a:rPr>
            </a:br>
            <a:r>
              <a:rPr lang="fr-FR" sz="4800" b="1" u="sng" dirty="0" smtClean="0">
                <a:solidFill>
                  <a:schemeClr val="tx1"/>
                </a:solidFill>
                <a:ea typeface="ＭＳ Ｐゴシック" pitchFamily="34" charset="-128"/>
              </a:rPr>
              <a:t/>
            </a:r>
            <a:br>
              <a:rPr lang="fr-FR" sz="4800" b="1" u="sng" dirty="0" smtClean="0">
                <a:solidFill>
                  <a:schemeClr val="tx1"/>
                </a:solidFill>
                <a:ea typeface="ＭＳ Ｐゴシック" pitchFamily="34" charset="-128"/>
              </a:rPr>
            </a:br>
            <a:r>
              <a:rPr lang="fr-FR" sz="4800" b="1" u="sng" dirty="0" smtClean="0">
                <a:ea typeface="ＭＳ Ｐゴシック" pitchFamily="34" charset="-128"/>
              </a:rPr>
              <a:t/>
            </a:r>
            <a:br>
              <a:rPr lang="fr-FR" sz="4800" b="1" u="sng" dirty="0" smtClean="0">
                <a:ea typeface="ＭＳ Ｐゴシック" pitchFamily="34" charset="-128"/>
              </a:rPr>
            </a:br>
            <a:r>
              <a:rPr lang="fr-FR" sz="2800" b="1" dirty="0" smtClean="0">
                <a:ea typeface="ＭＳ Ｐゴシック" pitchFamily="34" charset="-128"/>
              </a:rPr>
              <a:t/>
            </a:r>
            <a:br>
              <a:rPr lang="fr-FR" sz="2800" b="1" dirty="0" smtClean="0">
                <a:ea typeface="ＭＳ Ｐゴシック" pitchFamily="34" charset="-128"/>
              </a:rPr>
            </a:br>
            <a:r>
              <a:rPr lang="fr-BE" dirty="0" smtClean="0">
                <a:ea typeface="ＭＳ Ｐゴシック" pitchFamily="34" charset="-128"/>
                <a:sym typeface="Wingdings" pitchFamily="2" charset="2"/>
              </a:rPr>
              <a:t/>
            </a:r>
            <a:br>
              <a:rPr lang="fr-BE" dirty="0" smtClean="0">
                <a:ea typeface="ＭＳ Ｐゴシック" pitchFamily="34" charset="-128"/>
                <a:sym typeface="Wingdings" pitchFamily="2" charset="2"/>
              </a:rPr>
            </a:br>
            <a:r>
              <a:rPr lang="fr-BE" sz="1800" dirty="0" smtClean="0">
                <a:ea typeface="ＭＳ Ｐゴシック" pitchFamily="34" charset="-128"/>
                <a:sym typeface="Wingdings" pitchFamily="2" charset="2"/>
              </a:rPr>
              <a:t/>
            </a:r>
            <a:br>
              <a:rPr lang="fr-BE" sz="1800" dirty="0" smtClean="0">
                <a:ea typeface="ＭＳ Ｐゴシック" pitchFamily="34" charset="-128"/>
                <a:sym typeface="Wingdings" pitchFamily="2" charset="2"/>
              </a:rPr>
            </a:br>
            <a:endParaRPr lang="de-DE" sz="2800" u="sng" dirty="0" smtClean="0">
              <a:ea typeface="ＭＳ Ｐゴシック" pitchFamily="34" charset="-128"/>
            </a:endParaRPr>
          </a:p>
        </p:txBody>
      </p:sp>
      <p:sp>
        <p:nvSpPr>
          <p:cNvPr id="6" name="Untertitel 11"/>
          <p:cNvSpPr txBox="1">
            <a:spLocks/>
          </p:cNvSpPr>
          <p:nvPr/>
        </p:nvSpPr>
        <p:spPr bwMode="auto">
          <a:xfrm>
            <a:off x="755575" y="3717032"/>
            <a:ext cx="73120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spcBef>
                <a:spcPct val="20000"/>
              </a:spcBef>
            </a:pPr>
            <a:r>
              <a:rPr lang="en-US" sz="3600" i="1" dirty="0" err="1" smtClean="0">
                <a:solidFill>
                  <a:srgbClr val="13294A"/>
                </a:solidFill>
                <a:cs typeface="Arial" pitchFamily="34" charset="0"/>
              </a:rPr>
              <a:t>Fiscalité</a:t>
            </a:r>
            <a:r>
              <a:rPr lang="en-US" sz="3600" i="1" dirty="0" smtClean="0">
                <a:solidFill>
                  <a:srgbClr val="13294A"/>
                </a:solidFill>
                <a:cs typeface="Arial" pitchFamily="34" charset="0"/>
              </a:rPr>
              <a:t> </a:t>
            </a:r>
            <a:r>
              <a:rPr lang="en-US" sz="3600" i="1" dirty="0" smtClean="0">
                <a:solidFill>
                  <a:srgbClr val="13294A"/>
                </a:solidFill>
                <a:cs typeface="Arial" pitchFamily="34" charset="0"/>
              </a:rPr>
              <a:t>des </a:t>
            </a:r>
            <a:r>
              <a:rPr lang="en-US" sz="3600" i="1" dirty="0" err="1" smtClean="0">
                <a:solidFill>
                  <a:srgbClr val="13294A"/>
                </a:solidFill>
                <a:cs typeface="Arial" pitchFamily="34" charset="0"/>
              </a:rPr>
              <a:t>entreprises</a:t>
            </a:r>
            <a:endParaRPr lang="en-US" sz="3600" i="1" dirty="0">
              <a:solidFill>
                <a:srgbClr val="13294A"/>
              </a:solidFill>
              <a:cs typeface="Arial" pitchFamily="34" charset="0"/>
            </a:endParaRPr>
          </a:p>
        </p:txBody>
      </p:sp>
    </p:spTree>
    <p:extLst>
      <p:ext uri="{BB962C8B-B14F-4D97-AF65-F5344CB8AC3E}">
        <p14:creationId xmlns:p14="http://schemas.microsoft.com/office/powerpoint/2010/main" val="1763185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bwMode="gray">
          <a:xfrm>
            <a:off x="539552" y="2132856"/>
            <a:ext cx="8064501" cy="2160240"/>
          </a:xfrm>
        </p:spPr>
        <p:txBody>
          <a:bodyPr/>
          <a:lstStyle/>
          <a:p>
            <a:pPr algn="ctr"/>
            <a:r>
              <a:rPr lang="fr-FR" sz="2800" dirty="0" smtClean="0">
                <a:latin typeface="+mj-lt"/>
              </a:rPr>
              <a:t>REGIME FISCAL DES REPORTS DEFICITAIRES</a:t>
            </a:r>
            <a:endParaRPr lang="fr-FR" sz="2800" dirty="0">
              <a:latin typeface="+mj-lt"/>
            </a:endParaRPr>
          </a:p>
        </p:txBody>
      </p:sp>
      <p:sp>
        <p:nvSpPr>
          <p:cNvPr id="3" name="Sous-titre 2"/>
          <p:cNvSpPr>
            <a:spLocks noGrp="1"/>
          </p:cNvSpPr>
          <p:nvPr>
            <p:ph type="subTitle" idx="1"/>
          </p:nvPr>
        </p:nvSpPr>
        <p:spPr bwMode="gray"/>
        <p:txBody>
          <a:bodyPr/>
          <a:lstStyle/>
          <a:p>
            <a:pPr algn="just"/>
            <a:endParaRPr lang="fr-FR" dirty="0" smtClean="0">
              <a:latin typeface="+mj-lt"/>
            </a:endParaRPr>
          </a:p>
          <a:p>
            <a:pPr algn="just"/>
            <a:endParaRPr lang="fr-FR" dirty="0">
              <a:latin typeface="+mj-lt"/>
            </a:endParaRPr>
          </a:p>
        </p:txBody>
      </p:sp>
    </p:spTree>
    <p:extLst>
      <p:ext uri="{BB962C8B-B14F-4D97-AF65-F5344CB8AC3E}">
        <p14:creationId xmlns:p14="http://schemas.microsoft.com/office/powerpoint/2010/main" val="13705374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lgn="just"/>
            <a:r>
              <a:rPr lang="fr-FR" dirty="0" smtClean="0"/>
              <a:t>Rappel : régime fiscal antérieur (avant septembre 2011)</a:t>
            </a:r>
            <a:endParaRPr lang="fr-FR" dirty="0"/>
          </a:p>
        </p:txBody>
      </p:sp>
      <p:sp>
        <p:nvSpPr>
          <p:cNvPr id="5" name="Espace réservé du contenu 4"/>
          <p:cNvSpPr>
            <a:spLocks noGrp="1"/>
          </p:cNvSpPr>
          <p:nvPr>
            <p:ph idx="1"/>
          </p:nvPr>
        </p:nvSpPr>
        <p:spPr/>
        <p:txBody>
          <a:bodyPr>
            <a:normAutofit fontScale="92500" lnSpcReduction="20000"/>
          </a:bodyPr>
          <a:lstStyle/>
          <a:p>
            <a:pPr algn="just"/>
            <a:r>
              <a:rPr lang="fr-FR" dirty="0"/>
              <a:t>Le report en avant des déficits</a:t>
            </a:r>
          </a:p>
          <a:p>
            <a:pPr lvl="2" algn="just"/>
            <a:r>
              <a:rPr lang="fr-FR" dirty="0" smtClean="0"/>
              <a:t>déficit </a:t>
            </a:r>
            <a:r>
              <a:rPr lang="fr-FR" dirty="0"/>
              <a:t>d’un exercice reportable en avant :</a:t>
            </a:r>
          </a:p>
          <a:p>
            <a:pPr lvl="3" algn="just"/>
            <a:r>
              <a:rPr lang="fr-FR" dirty="0"/>
              <a:t>sans limitation dans le temps (sauf hypothèses de changement d’activité, cessation d’activité ou de certaines restructurations) ;</a:t>
            </a:r>
          </a:p>
          <a:p>
            <a:pPr lvl="3" algn="just"/>
            <a:r>
              <a:rPr lang="fr-FR" dirty="0"/>
              <a:t>sans </a:t>
            </a:r>
            <a:r>
              <a:rPr lang="fr-FR" dirty="0" smtClean="0"/>
              <a:t>plafonnement</a:t>
            </a:r>
            <a:r>
              <a:rPr lang="fr-FR" dirty="0"/>
              <a:t>.</a:t>
            </a:r>
          </a:p>
          <a:p>
            <a:pPr algn="just"/>
            <a:r>
              <a:rPr lang="fr-FR" dirty="0" smtClean="0"/>
              <a:t>Le report en arrière des déficits (carry-back)</a:t>
            </a:r>
          </a:p>
          <a:p>
            <a:pPr lvl="2" algn="just"/>
            <a:r>
              <a:rPr lang="fr-FR" dirty="0" smtClean="0"/>
              <a:t>déficit d’un exercice reportable en arrière sur les bénéfices des trois exercices précédents (fraction non distribuée) ;</a:t>
            </a:r>
          </a:p>
          <a:p>
            <a:pPr lvl="2" algn="just"/>
            <a:r>
              <a:rPr lang="fr-FR" dirty="0" smtClean="0"/>
              <a:t>génère une créance sur le Trésor, utilisable pour le paiement de l’IS dû au titre des cinq exercices suivants, puis remboursable ;</a:t>
            </a:r>
          </a:p>
          <a:p>
            <a:pPr lvl="2" algn="just"/>
            <a:r>
              <a:rPr lang="fr-FR" dirty="0" smtClean="0"/>
              <a:t>option possible :</a:t>
            </a:r>
          </a:p>
          <a:p>
            <a:pPr lvl="3" algn="just"/>
            <a:r>
              <a:rPr lang="fr-FR" dirty="0" smtClean="0"/>
              <a:t>non seulement au titre du déficit de l’exercice, mais également au titre des déficits antérieurs reportables (CE, 4 août 2006, n°285201) ;</a:t>
            </a:r>
          </a:p>
          <a:p>
            <a:pPr lvl="3" algn="just"/>
            <a:r>
              <a:rPr lang="fr-FR" dirty="0" smtClean="0"/>
              <a:t>non seulement par la souscription d’une déclaration spéciale (n°2039) jointe au relevé de solde de l’IS, mais également par voie de réclamation contentieuse, au plus tard le 31 décembre de la deuxième année suivant celle de la constatation du déficit (CE, 23 décembre 2011, SARL </a:t>
            </a:r>
            <a:r>
              <a:rPr lang="fr-FR" dirty="0" err="1" smtClean="0"/>
              <a:t>Maysam</a:t>
            </a:r>
            <a:r>
              <a:rPr lang="fr-FR" dirty="0" smtClean="0"/>
              <a:t> France).</a:t>
            </a:r>
          </a:p>
          <a:p>
            <a:pPr lvl="2" algn="just"/>
            <a:endParaRPr lang="fr-FR" dirty="0" smtClean="0"/>
          </a:p>
        </p:txBody>
      </p:sp>
      <p:sp>
        <p:nvSpPr>
          <p:cNvPr id="6" name="Espace réservé de la date 5"/>
          <p:cNvSpPr>
            <a:spLocks noGrp="1"/>
          </p:cNvSpPr>
          <p:nvPr>
            <p:ph type="dt" sz="half" idx="10"/>
          </p:nvPr>
        </p:nvSpPr>
        <p:spPr/>
        <p:txBody>
          <a:bodyPr/>
          <a:lstStyle/>
          <a:p>
            <a:r>
              <a:rPr lang="fr-FR" smtClean="0"/>
              <a:t>11/01/2013</a:t>
            </a:r>
            <a:endParaRPr lang="fr-FR" dirty="0"/>
          </a:p>
        </p:txBody>
      </p:sp>
      <p:sp>
        <p:nvSpPr>
          <p:cNvPr id="8" name="Espace réservé du pied de page 7"/>
          <p:cNvSpPr>
            <a:spLocks noGrp="1"/>
          </p:cNvSpPr>
          <p:nvPr>
            <p:ph type="ftr" sz="quarter" idx="11"/>
          </p:nvPr>
        </p:nvSpPr>
        <p:spPr/>
        <p:txBody>
          <a:bodyPr/>
          <a:lstStyle/>
          <a:p>
            <a:r>
              <a:rPr lang="fr-FR" smtClean="0"/>
              <a:t>Actualité fiscale  2012-2013</a:t>
            </a:r>
            <a:endParaRPr lang="fr-FR" dirty="0"/>
          </a:p>
        </p:txBody>
      </p:sp>
      <p:sp>
        <p:nvSpPr>
          <p:cNvPr id="9" name="Rectangle 8"/>
          <p:cNvSpPr/>
          <p:nvPr/>
        </p:nvSpPr>
        <p:spPr bwMode="gray">
          <a:xfrm>
            <a:off x="-1620688" y="3212976"/>
            <a:ext cx="1440160" cy="3645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Pour modifier le bas de page :</a:t>
            </a:r>
          </a:p>
          <a:p>
            <a:pPr algn="ctr"/>
            <a:endParaRPr lang="fr-FR" sz="1200" dirty="0" smtClean="0"/>
          </a:p>
          <a:p>
            <a:pPr algn="ctr"/>
            <a:r>
              <a:rPr lang="fr-FR" sz="1200" dirty="0" smtClean="0"/>
              <a:t>Insertion / en-tête et pied de page</a:t>
            </a:r>
          </a:p>
          <a:p>
            <a:pPr algn="ctr"/>
            <a:endParaRPr lang="fr-FR" sz="1200" dirty="0" smtClean="0"/>
          </a:p>
          <a:p>
            <a:pPr algn="ctr"/>
            <a:r>
              <a:rPr lang="fr-FR" sz="1200" dirty="0" smtClean="0"/>
              <a:t>Modifier le titre de la présentation et la date</a:t>
            </a:r>
          </a:p>
          <a:p>
            <a:pPr algn="ctr"/>
            <a:endParaRPr lang="fr-FR" sz="1200" dirty="0" smtClean="0"/>
          </a:p>
          <a:p>
            <a:pPr algn="ctr"/>
            <a:r>
              <a:rPr lang="fr-FR" sz="1200" dirty="0" smtClean="0"/>
              <a:t>Cliquer sur appliquer partout</a:t>
            </a:r>
            <a:endParaRPr lang="fr-FR" sz="1200" dirty="0"/>
          </a:p>
        </p:txBody>
      </p:sp>
      <p:sp>
        <p:nvSpPr>
          <p:cNvPr id="11" name="Espace réservé du numéro de diapositive 10"/>
          <p:cNvSpPr>
            <a:spLocks noGrp="1"/>
          </p:cNvSpPr>
          <p:nvPr>
            <p:ph type="sldNum" sz="quarter" idx="12"/>
          </p:nvPr>
        </p:nvSpPr>
        <p:spPr/>
        <p:txBody>
          <a:bodyPr/>
          <a:lstStyle/>
          <a:p>
            <a:fld id="{0CF62E15-D1AB-4B7E-A91F-B143D85B4392}" type="slidenum">
              <a:rPr lang="fr-FR" smtClean="0"/>
              <a:pPr/>
              <a:t>4</a:t>
            </a:fld>
            <a:endParaRPr lang="fr-FR"/>
          </a:p>
        </p:txBody>
      </p:sp>
    </p:spTree>
    <p:extLst>
      <p:ext uri="{BB962C8B-B14F-4D97-AF65-F5344CB8AC3E}">
        <p14:creationId xmlns:p14="http://schemas.microsoft.com/office/powerpoint/2010/main" val="12042000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smtClean="0">
                <a:latin typeface="+mj-lt"/>
              </a:rPr>
              <a:t>D</a:t>
            </a:r>
            <a:r>
              <a:rPr lang="fr-FR" dirty="0" smtClean="0"/>
              <a:t>éfi</a:t>
            </a:r>
            <a:r>
              <a:rPr lang="fr-FR" dirty="0" smtClean="0">
                <a:latin typeface="+mj-lt"/>
              </a:rPr>
              <a:t>cits reportables – règles d’imputation</a:t>
            </a:r>
            <a:endParaRPr lang="fr-FR" dirty="0">
              <a:latin typeface="+mj-lt"/>
            </a:endParaRPr>
          </a:p>
        </p:txBody>
      </p:sp>
      <p:sp>
        <p:nvSpPr>
          <p:cNvPr id="3" name="Espace réservé du contenu 2"/>
          <p:cNvSpPr>
            <a:spLocks noGrp="1"/>
          </p:cNvSpPr>
          <p:nvPr>
            <p:ph idx="1"/>
          </p:nvPr>
        </p:nvSpPr>
        <p:spPr>
          <a:xfrm>
            <a:off x="539750" y="1988839"/>
            <a:ext cx="8064500" cy="4464497"/>
          </a:xfrm>
        </p:spPr>
        <p:txBody>
          <a:bodyPr>
            <a:normAutofit fontScale="92500" lnSpcReduction="20000"/>
          </a:bodyPr>
          <a:lstStyle/>
          <a:p>
            <a:pPr marR="320040" lvl="1" algn="just"/>
            <a:r>
              <a:rPr lang="fr-FR" dirty="0" smtClean="0">
                <a:latin typeface="+mj-lt"/>
              </a:rPr>
              <a:t>L’article </a:t>
            </a:r>
            <a:r>
              <a:rPr lang="fr-FR" dirty="0">
                <a:latin typeface="+mj-lt"/>
              </a:rPr>
              <a:t>2 de la Loi n°2011-1117 du 19 septembre </a:t>
            </a:r>
            <a:r>
              <a:rPr lang="fr-FR" dirty="0" smtClean="0">
                <a:latin typeface="+mj-lt"/>
              </a:rPr>
              <a:t>2011 a restreint l’exercice du report des déficits en instance : </a:t>
            </a:r>
            <a:endParaRPr lang="fr-FR" dirty="0">
              <a:latin typeface="+mj-lt"/>
            </a:endParaRPr>
          </a:p>
          <a:p>
            <a:pPr marR="320040" lvl="2" algn="just"/>
            <a:r>
              <a:rPr lang="fr-FR" dirty="0">
                <a:latin typeface="+mj-lt"/>
              </a:rPr>
              <a:t>R</a:t>
            </a:r>
            <a:r>
              <a:rPr lang="fr-FR" dirty="0" smtClean="0">
                <a:latin typeface="+mj-lt"/>
              </a:rPr>
              <a:t>eport en avant : </a:t>
            </a:r>
            <a:endParaRPr lang="fr-FR" dirty="0">
              <a:latin typeface="+mj-lt"/>
            </a:endParaRPr>
          </a:p>
          <a:p>
            <a:pPr marR="320040" lvl="3" algn="just"/>
            <a:r>
              <a:rPr lang="fr-FR" sz="1300" dirty="0">
                <a:latin typeface="+mj-lt"/>
              </a:rPr>
              <a:t>a</a:t>
            </a:r>
            <a:r>
              <a:rPr lang="fr-FR" sz="1300" dirty="0" smtClean="0">
                <a:latin typeface="+mj-lt"/>
              </a:rPr>
              <a:t>u niveau individuel :</a:t>
            </a:r>
          </a:p>
          <a:p>
            <a:pPr marR="320040" lvl="4" algn="just"/>
            <a:r>
              <a:rPr lang="fr-FR" sz="1300" dirty="0">
                <a:latin typeface="+mj-lt"/>
              </a:rPr>
              <a:t>l</a:t>
            </a:r>
            <a:r>
              <a:rPr lang="fr-FR" sz="1300" dirty="0" smtClean="0">
                <a:latin typeface="+mj-lt"/>
              </a:rPr>
              <a:t>e </a:t>
            </a:r>
            <a:r>
              <a:rPr lang="fr-FR" sz="1300" dirty="0">
                <a:latin typeface="+mj-lt"/>
              </a:rPr>
              <a:t>déficit en report ne peut plus effacer le bénéfice de l’exercice que dans la limite de 1 M€, majorée de 60% du bénéfice </a:t>
            </a:r>
            <a:r>
              <a:rPr lang="fr-FR" sz="1300" dirty="0" smtClean="0">
                <a:latin typeface="+mj-lt"/>
              </a:rPr>
              <a:t>excédant </a:t>
            </a:r>
            <a:r>
              <a:rPr lang="fr-FR" sz="1300" dirty="0">
                <a:latin typeface="+mj-lt"/>
              </a:rPr>
              <a:t>cette somme </a:t>
            </a:r>
            <a:r>
              <a:rPr lang="fr-FR" sz="1300" dirty="0" smtClean="0">
                <a:latin typeface="+mj-lt"/>
              </a:rPr>
              <a:t>;</a:t>
            </a:r>
            <a:endParaRPr lang="fr-FR" sz="1300" dirty="0">
              <a:latin typeface="+mj-lt"/>
            </a:endParaRPr>
          </a:p>
          <a:p>
            <a:pPr marR="320040" lvl="4" algn="just"/>
            <a:r>
              <a:rPr lang="fr-FR" sz="1300" dirty="0">
                <a:latin typeface="+mj-lt"/>
              </a:rPr>
              <a:t>l</a:t>
            </a:r>
            <a:r>
              <a:rPr lang="fr-FR" sz="1300" dirty="0" smtClean="0">
                <a:latin typeface="+mj-lt"/>
              </a:rPr>
              <a:t>a </a:t>
            </a:r>
            <a:r>
              <a:rPr lang="fr-FR" sz="1300" dirty="0">
                <a:latin typeface="+mj-lt"/>
              </a:rPr>
              <a:t>société réalisant un bénéfice supérieur à 1 M€ va donc décaisser l’IS sur 40% au moins de la fraction </a:t>
            </a:r>
            <a:r>
              <a:rPr lang="fr-FR" sz="1300" dirty="0" smtClean="0">
                <a:latin typeface="+mj-lt"/>
              </a:rPr>
              <a:t>excédentaire ;</a:t>
            </a:r>
          </a:p>
          <a:p>
            <a:pPr marR="320040" lvl="4" algn="just"/>
            <a:r>
              <a:rPr lang="fr-FR" sz="1300" dirty="0">
                <a:latin typeface="+mj-lt"/>
              </a:rPr>
              <a:t>l</a:t>
            </a:r>
            <a:r>
              <a:rPr lang="fr-FR" sz="1300" dirty="0" smtClean="0">
                <a:latin typeface="+mj-lt"/>
              </a:rPr>
              <a:t>a part de déficit non imputée reste reportable sur les exercices suivants sans limitation de durée, et imputable suivant les mêmes restrictions.</a:t>
            </a:r>
          </a:p>
          <a:p>
            <a:pPr marR="320040" lvl="3" algn="just"/>
            <a:r>
              <a:rPr lang="fr-FR" sz="1300" dirty="0" smtClean="0">
                <a:latin typeface="+mj-lt"/>
              </a:rPr>
              <a:t> pour le calcul de l’IS du groupe :</a:t>
            </a:r>
          </a:p>
          <a:p>
            <a:pPr marR="320040" lvl="4" algn="just"/>
            <a:r>
              <a:rPr lang="fr-FR" sz="1300" dirty="0">
                <a:latin typeface="+mj-lt"/>
              </a:rPr>
              <a:t>l</a:t>
            </a:r>
            <a:r>
              <a:rPr lang="fr-FR" sz="1300" dirty="0" smtClean="0">
                <a:latin typeface="+mj-lt"/>
              </a:rPr>
              <a:t>a compensation entre les bénéfices et les déficits réalisés par les sociétés membres du groupe fiscal continue de s’opérer dans les mêmes conditions qu’auparavant ;</a:t>
            </a:r>
          </a:p>
          <a:p>
            <a:pPr marR="320040" lvl="4" algn="just"/>
            <a:r>
              <a:rPr lang="fr-FR" sz="1300" dirty="0">
                <a:latin typeface="+mj-lt"/>
              </a:rPr>
              <a:t>s</a:t>
            </a:r>
            <a:r>
              <a:rPr lang="fr-FR" sz="1300" dirty="0" smtClean="0">
                <a:latin typeface="+mj-lt"/>
              </a:rPr>
              <a:t>eule l’utilisation des déficits d’ensemble est cantonnée selon les nouvelles règles applicables pour le calcul de l’impôt du groupe.</a:t>
            </a:r>
          </a:p>
          <a:p>
            <a:pPr marR="320040" lvl="3" algn="just"/>
            <a:r>
              <a:rPr lang="fr-FR" sz="1300" dirty="0">
                <a:latin typeface="+mj-lt"/>
              </a:rPr>
              <a:t>p</a:t>
            </a:r>
            <a:r>
              <a:rPr lang="fr-FR" sz="1300" dirty="0" smtClean="0">
                <a:latin typeface="+mj-lt"/>
              </a:rPr>
              <a:t>our le calcul de la contribution des filiales à l’IS du groupe :</a:t>
            </a:r>
          </a:p>
          <a:p>
            <a:pPr marR="320040" lvl="4" algn="just"/>
            <a:r>
              <a:rPr lang="fr-FR" sz="1300" dirty="0">
                <a:latin typeface="+mj-lt"/>
              </a:rPr>
              <a:t>r</a:t>
            </a:r>
            <a:r>
              <a:rPr lang="fr-FR" sz="1300" dirty="0" smtClean="0">
                <a:latin typeface="+mj-lt"/>
              </a:rPr>
              <a:t>ègle du cantonnement applicable (contribution calculée comme si les sociétés membres n’étaient pas intégrées) ;</a:t>
            </a:r>
          </a:p>
          <a:p>
            <a:pPr marR="320040" lvl="4" algn="just"/>
            <a:r>
              <a:rPr lang="fr-FR" sz="1300" dirty="0">
                <a:latin typeface="+mj-lt"/>
              </a:rPr>
              <a:t>l</a:t>
            </a:r>
            <a:r>
              <a:rPr lang="fr-FR" sz="1300" dirty="0" smtClean="0">
                <a:latin typeface="+mj-lt"/>
              </a:rPr>
              <a:t>es déficits constatés par les sociétés membres avant leur entrée dans le groupe sont également concernés par la règle du cantonnement.</a:t>
            </a:r>
            <a:endParaRPr lang="fr-FR" sz="1300" dirty="0">
              <a:latin typeface="+mj-lt"/>
            </a:endParaRPr>
          </a:p>
          <a:p>
            <a:pPr lvl="3" algn="just"/>
            <a:endParaRPr lang="fr-FR" dirty="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5</a:t>
            </a:fld>
            <a:endParaRPr lang="fr-FR" dirty="0"/>
          </a:p>
        </p:txBody>
      </p:sp>
    </p:spTree>
    <p:extLst>
      <p:ext uri="{BB962C8B-B14F-4D97-AF65-F5344CB8AC3E}">
        <p14:creationId xmlns:p14="http://schemas.microsoft.com/office/powerpoint/2010/main" val="13879746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a:t>Déficits reportables </a:t>
            </a:r>
            <a:r>
              <a:rPr lang="fr-FR" dirty="0" smtClean="0"/>
              <a:t>– règles </a:t>
            </a:r>
            <a:r>
              <a:rPr lang="fr-FR" dirty="0"/>
              <a:t>d’imputation</a:t>
            </a:r>
            <a:endParaRPr lang="fr-FR" dirty="0">
              <a:latin typeface="+mj-lt"/>
            </a:endParaRPr>
          </a:p>
        </p:txBody>
      </p:sp>
      <p:sp>
        <p:nvSpPr>
          <p:cNvPr id="3" name="Espace réservé du contenu 2"/>
          <p:cNvSpPr>
            <a:spLocks noGrp="1"/>
          </p:cNvSpPr>
          <p:nvPr>
            <p:ph idx="1"/>
          </p:nvPr>
        </p:nvSpPr>
        <p:spPr/>
        <p:txBody>
          <a:bodyPr>
            <a:normAutofit lnSpcReduction="10000"/>
          </a:bodyPr>
          <a:lstStyle/>
          <a:p>
            <a:pPr marL="540000" lvl="2" algn="just"/>
            <a:r>
              <a:rPr lang="fr-FR" sz="1500" dirty="0" smtClean="0"/>
              <a:t>Report en arrière</a:t>
            </a:r>
            <a:endParaRPr lang="fr-FR" sz="1500" dirty="0"/>
          </a:p>
          <a:p>
            <a:pPr marR="320040" lvl="3" algn="just">
              <a:lnSpc>
                <a:spcPct val="90000"/>
              </a:lnSpc>
            </a:pPr>
            <a:r>
              <a:rPr lang="fr-FR" sz="1200" dirty="0">
                <a:latin typeface="+mj-lt"/>
              </a:rPr>
              <a:t>déficit d’un exercice reportable en arrière : </a:t>
            </a:r>
          </a:p>
          <a:p>
            <a:pPr marR="320040" lvl="4" algn="just">
              <a:lnSpc>
                <a:spcPct val="80000"/>
              </a:lnSpc>
            </a:pPr>
            <a:r>
              <a:rPr lang="fr-FR" sz="1200" dirty="0">
                <a:latin typeface="+mj-lt"/>
              </a:rPr>
              <a:t>sur le bénéfice du seul exercice précédent (fraction non distribuée) ;</a:t>
            </a:r>
          </a:p>
          <a:p>
            <a:pPr marR="320040" lvl="4" algn="just">
              <a:lnSpc>
                <a:spcPct val="80000"/>
              </a:lnSpc>
            </a:pPr>
            <a:r>
              <a:rPr lang="fr-FR" sz="1200" dirty="0">
                <a:latin typeface="+mj-lt"/>
              </a:rPr>
              <a:t>et dans la limite de 1 M</a:t>
            </a:r>
            <a:r>
              <a:rPr lang="fr-FR" sz="1200" dirty="0" smtClean="0">
                <a:latin typeface="+mj-lt"/>
              </a:rPr>
              <a:t>€.</a:t>
            </a:r>
            <a:endParaRPr lang="fr-FR" sz="1200" dirty="0">
              <a:latin typeface="+mj-lt"/>
            </a:endParaRPr>
          </a:p>
          <a:p>
            <a:pPr marR="320040" lvl="3" algn="just">
              <a:lnSpc>
                <a:spcPct val="90000"/>
              </a:lnSpc>
            </a:pPr>
            <a:r>
              <a:rPr lang="fr-FR" sz="1200" dirty="0">
                <a:latin typeface="+mj-lt"/>
              </a:rPr>
              <a:t>option possible :</a:t>
            </a:r>
          </a:p>
          <a:p>
            <a:pPr marR="320040" lvl="4" algn="just">
              <a:lnSpc>
                <a:spcPct val="80000"/>
              </a:lnSpc>
            </a:pPr>
            <a:r>
              <a:rPr lang="fr-FR" sz="1200" dirty="0">
                <a:latin typeface="+mj-lt"/>
              </a:rPr>
              <a:t>au titre du seul exercice au cours duquel le déficit est constaté ;</a:t>
            </a:r>
          </a:p>
          <a:p>
            <a:pPr marR="320040" lvl="4" algn="just">
              <a:lnSpc>
                <a:spcPct val="80000"/>
              </a:lnSpc>
            </a:pPr>
            <a:r>
              <a:rPr lang="fr-FR" sz="1200" dirty="0">
                <a:latin typeface="+mj-lt"/>
              </a:rPr>
              <a:t>formalisée dans la déclaration de résultat de l’exercice de constatation du déficit (ligne ZL du formulaire 2058 A). La déclaration spéciale (n°2039) doit être également souscrite ;</a:t>
            </a:r>
          </a:p>
          <a:p>
            <a:pPr marR="320040" lvl="3" algn="just">
              <a:lnSpc>
                <a:spcPct val="90000"/>
              </a:lnSpc>
            </a:pPr>
            <a:r>
              <a:rPr lang="fr-FR" sz="1200" dirty="0">
                <a:latin typeface="+mj-lt"/>
              </a:rPr>
              <a:t>la créance de carry-back demeure utilisable dans les mêmes conditions que précédemment ;</a:t>
            </a:r>
          </a:p>
          <a:p>
            <a:pPr marR="320040" lvl="3" algn="just">
              <a:lnSpc>
                <a:spcPct val="90000"/>
              </a:lnSpc>
            </a:pPr>
            <a:r>
              <a:rPr lang="fr-FR" sz="1200" dirty="0">
                <a:latin typeface="+mj-lt"/>
              </a:rPr>
              <a:t>la fraction du déficit qui n’a pu être reportée en arrière demeure reportable en avant</a:t>
            </a:r>
            <a:r>
              <a:rPr lang="fr-FR" sz="1200" dirty="0" smtClean="0">
                <a:latin typeface="+mj-lt"/>
              </a:rPr>
              <a:t>.</a:t>
            </a:r>
          </a:p>
          <a:p>
            <a:pPr marL="810000" marR="320040" lvl="3" indent="0" algn="just">
              <a:lnSpc>
                <a:spcPct val="90000"/>
              </a:lnSpc>
              <a:buNone/>
            </a:pPr>
            <a:endParaRPr lang="fr-FR" sz="1200" dirty="0">
              <a:latin typeface="+mj-lt"/>
            </a:endParaRPr>
          </a:p>
          <a:p>
            <a:pPr marL="540000" lvl="2" algn="just"/>
            <a:r>
              <a:rPr lang="fr-FR" sz="1500" dirty="0" smtClean="0"/>
              <a:t>La </a:t>
            </a:r>
            <a:r>
              <a:rPr lang="fr-FR" sz="1500" dirty="0" smtClean="0"/>
              <a:t>Loi </a:t>
            </a:r>
            <a:r>
              <a:rPr lang="fr-FR" sz="1500" dirty="0"/>
              <a:t>de Finances pour 2013 </a:t>
            </a:r>
            <a:r>
              <a:rPr lang="fr-FR" sz="1500" dirty="0" smtClean="0"/>
              <a:t>(article 24) prévoit </a:t>
            </a:r>
            <a:r>
              <a:rPr lang="fr-FR" sz="1500" dirty="0"/>
              <a:t>que les bénéfices soumis à l’IS ne </a:t>
            </a:r>
            <a:r>
              <a:rPr lang="fr-FR" sz="1500" dirty="0" smtClean="0"/>
              <a:t>pourront </a:t>
            </a:r>
            <a:r>
              <a:rPr lang="fr-FR" sz="1500" dirty="0"/>
              <a:t>être effacés par les déficits encore reportables en avant que dans la limite d’1 M€ plus 50 % (au lieu de 60 %) de la fraction de bénéfice dépassant 1 M€. Ce durcissement </a:t>
            </a:r>
            <a:r>
              <a:rPr lang="fr-FR" sz="1500" dirty="0" smtClean="0"/>
              <a:t>s’applique </a:t>
            </a:r>
            <a:r>
              <a:rPr lang="fr-FR" sz="1500" dirty="0"/>
              <a:t>aux exercices clos à compter du 31 décembre 2012. </a:t>
            </a:r>
            <a:endParaRPr lang="fr-FR" sz="1500" dirty="0" smtClean="0"/>
          </a:p>
          <a:p>
            <a:pPr marL="810000" lvl="3" algn="just"/>
            <a:r>
              <a:rPr lang="fr-FR" sz="1500" dirty="0" smtClean="0"/>
              <a:t>Exception : </a:t>
            </a:r>
            <a:r>
              <a:rPr lang="fr-FR" sz="1400" dirty="0" smtClean="0"/>
              <a:t>La </a:t>
            </a:r>
            <a:r>
              <a:rPr lang="fr-FR" sz="1400" dirty="0"/>
              <a:t>part fixe du plafond de 1 M€ est majorée du montant des abandon de créances consentis aux société dans le cadre d’une procédure de sauvegarde, de redressement ou de liquidation judiciaire</a:t>
            </a:r>
          </a:p>
          <a:p>
            <a:pPr marL="810000" lvl="3" algn="just"/>
            <a:endParaRPr lang="fr-FR" sz="1500" dirty="0"/>
          </a:p>
          <a:p>
            <a:pPr marL="540000" lvl="2" algn="just"/>
            <a:endParaRPr lang="fr-FR" sz="1500" dirty="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6</a:t>
            </a:fld>
            <a:endParaRPr lang="fr-FR" dirty="0"/>
          </a:p>
        </p:txBody>
      </p:sp>
    </p:spTree>
    <p:extLst>
      <p:ext uri="{BB962C8B-B14F-4D97-AF65-F5344CB8AC3E}">
        <p14:creationId xmlns:p14="http://schemas.microsoft.com/office/powerpoint/2010/main" val="876314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a:t>Déficits reportables </a:t>
            </a:r>
            <a:r>
              <a:rPr lang="fr-FR" dirty="0" smtClean="0"/>
              <a:t>– pilotage du résultat fiscal </a:t>
            </a:r>
            <a:endParaRPr lang="fr-FR" dirty="0">
              <a:latin typeface="+mj-lt"/>
            </a:endParaRPr>
          </a:p>
        </p:txBody>
      </p:sp>
      <p:sp>
        <p:nvSpPr>
          <p:cNvPr id="3" name="Espace réservé du contenu 2"/>
          <p:cNvSpPr>
            <a:spLocks noGrp="1"/>
          </p:cNvSpPr>
          <p:nvPr>
            <p:ph idx="1"/>
          </p:nvPr>
        </p:nvSpPr>
        <p:spPr/>
        <p:txBody>
          <a:bodyPr>
            <a:normAutofit/>
          </a:bodyPr>
          <a:lstStyle/>
          <a:p>
            <a:pPr lvl="1" algn="just"/>
            <a:r>
              <a:rPr lang="fr-FR" dirty="0"/>
              <a:t>L</a:t>
            </a:r>
            <a:r>
              <a:rPr lang="fr-FR" dirty="0" smtClean="0"/>
              <a:t>es entreprises ou les groupes fiscaux </a:t>
            </a:r>
            <a:r>
              <a:rPr lang="fr-FR" dirty="0"/>
              <a:t>qui connaissent une alternance d’exercices bénéficiaires et déficitaires vont être </a:t>
            </a:r>
            <a:r>
              <a:rPr lang="fr-FR" dirty="0" smtClean="0"/>
              <a:t>incités </a:t>
            </a:r>
            <a:r>
              <a:rPr lang="fr-FR" dirty="0"/>
              <a:t>à réduire les écarts annuels, et à « piloter » en conséquence davantage leur résultat fiscal, notamment :</a:t>
            </a:r>
          </a:p>
          <a:p>
            <a:pPr lvl="2" algn="just"/>
            <a:r>
              <a:rPr lang="fr-FR" dirty="0"/>
              <a:t>en renonçant à des facultés de déduction immédiate (</a:t>
            </a:r>
            <a:r>
              <a:rPr lang="fr-FR" dirty="0" smtClean="0"/>
              <a:t>amortissements dégressifs, ou exceptionnels </a:t>
            </a:r>
            <a:r>
              <a:rPr lang="fr-FR" dirty="0"/>
              <a:t>de 12 mois sur logiciels) ;</a:t>
            </a:r>
          </a:p>
          <a:p>
            <a:pPr lvl="2" algn="just"/>
            <a:r>
              <a:rPr lang="fr-FR" dirty="0"/>
              <a:t>en renonçant à des facultés d’échelonnement de certains produits (subventions d’équipement, indemnités pour sinistre ou expropriation) ;</a:t>
            </a:r>
          </a:p>
          <a:p>
            <a:pPr lvl="2" algn="just"/>
            <a:r>
              <a:rPr lang="fr-FR" dirty="0"/>
              <a:t>en renonçant à doter une provision pour hausse de prix ;</a:t>
            </a:r>
          </a:p>
          <a:p>
            <a:pPr lvl="2" algn="just"/>
            <a:r>
              <a:rPr lang="fr-FR" dirty="0"/>
              <a:t>en anticipant ou retardant des cessions d’actifs génératrices de </a:t>
            </a:r>
            <a:r>
              <a:rPr lang="fr-FR" dirty="0" smtClean="0"/>
              <a:t>plus-values</a:t>
            </a:r>
            <a:r>
              <a:rPr lang="fr-FR" dirty="0"/>
              <a:t> </a:t>
            </a:r>
            <a:r>
              <a:rPr lang="fr-FR" dirty="0" smtClean="0"/>
              <a:t>;</a:t>
            </a:r>
          </a:p>
          <a:p>
            <a:pPr lvl="2" algn="just">
              <a:buFont typeface="Tahoma" pitchFamily="34" charset="0"/>
              <a:buChar char="−"/>
            </a:pPr>
            <a:r>
              <a:rPr lang="fr-FR" dirty="0" smtClean="0"/>
              <a:t>en </a:t>
            </a:r>
            <a:r>
              <a:rPr lang="fr-FR" dirty="0" smtClean="0"/>
              <a:t>apportant </a:t>
            </a:r>
            <a:r>
              <a:rPr lang="fr-FR" dirty="0"/>
              <a:t>des immeubles à une filiale dédiée ou procéder à leur </a:t>
            </a:r>
            <a:r>
              <a:rPr lang="fr-FR" dirty="0" err="1" smtClean="0"/>
              <a:t>cession-bail</a:t>
            </a:r>
            <a:r>
              <a:rPr lang="fr-FR" dirty="0" smtClean="0"/>
              <a:t>.</a:t>
            </a:r>
            <a:endParaRPr lang="fr-FR" dirty="0"/>
          </a:p>
          <a:p>
            <a:pPr lvl="3" algn="just"/>
            <a:endParaRPr lang="fr-FR" dirty="0"/>
          </a:p>
          <a:p>
            <a:pPr marL="810000" lvl="3" algn="just"/>
            <a:endParaRPr lang="fr-FR" dirty="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7</a:t>
            </a:fld>
            <a:endParaRPr lang="fr-FR" dirty="0"/>
          </a:p>
        </p:txBody>
      </p:sp>
    </p:spTree>
    <p:extLst>
      <p:ext uri="{BB962C8B-B14F-4D97-AF65-F5344CB8AC3E}">
        <p14:creationId xmlns:p14="http://schemas.microsoft.com/office/powerpoint/2010/main" val="2684174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a:t>Déficits fiscaux </a:t>
            </a:r>
            <a:r>
              <a:rPr lang="fr-FR" dirty="0" smtClean="0"/>
              <a:t>– changement d’activité</a:t>
            </a:r>
            <a:endParaRPr lang="fr-FR" dirty="0">
              <a:latin typeface="+mj-lt"/>
            </a:endParaRPr>
          </a:p>
        </p:txBody>
      </p:sp>
      <p:sp>
        <p:nvSpPr>
          <p:cNvPr id="3" name="Espace réservé du contenu 2"/>
          <p:cNvSpPr>
            <a:spLocks noGrp="1"/>
          </p:cNvSpPr>
          <p:nvPr>
            <p:ph idx="1"/>
          </p:nvPr>
        </p:nvSpPr>
        <p:spPr/>
        <p:txBody>
          <a:bodyPr/>
          <a:lstStyle/>
          <a:p>
            <a:pPr lvl="1" algn="just">
              <a:lnSpc>
                <a:spcPct val="90000"/>
              </a:lnSpc>
            </a:pPr>
            <a:endParaRPr lang="fr-FR" dirty="0" smtClean="0">
              <a:latin typeface="+mj-lt"/>
            </a:endParaRPr>
          </a:p>
          <a:p>
            <a:pPr algn="just">
              <a:lnSpc>
                <a:spcPct val="90000"/>
              </a:lnSpc>
            </a:pPr>
            <a:r>
              <a:rPr lang="fr-FR" dirty="0" smtClean="0">
                <a:latin typeface="+mj-lt"/>
              </a:rPr>
              <a:t>La </a:t>
            </a:r>
            <a:r>
              <a:rPr lang="fr-FR" dirty="0">
                <a:latin typeface="+mj-lt"/>
              </a:rPr>
              <a:t>Loi de Finances rectificative II pour 2012 prévoit </a:t>
            </a:r>
            <a:r>
              <a:rPr lang="fr-FR" dirty="0" smtClean="0">
                <a:latin typeface="+mj-lt"/>
              </a:rPr>
              <a:t>que </a:t>
            </a:r>
            <a:r>
              <a:rPr lang="fr-FR" dirty="0">
                <a:latin typeface="+mj-lt"/>
              </a:rPr>
              <a:t>les conditions du droit au report du déficit sont restreintes afin </a:t>
            </a:r>
            <a:r>
              <a:rPr lang="fr-FR" dirty="0" smtClean="0">
                <a:latin typeface="+mj-lt"/>
              </a:rPr>
              <a:t>de : </a:t>
            </a:r>
          </a:p>
          <a:p>
            <a:pPr algn="just">
              <a:lnSpc>
                <a:spcPct val="90000"/>
              </a:lnSpc>
            </a:pPr>
            <a:endParaRPr lang="fr-FR" dirty="0">
              <a:latin typeface="+mj-lt"/>
            </a:endParaRPr>
          </a:p>
          <a:p>
            <a:pPr lvl="1" algn="just">
              <a:lnSpc>
                <a:spcPct val="90000"/>
              </a:lnSpc>
            </a:pPr>
            <a:r>
              <a:rPr lang="fr-FR" dirty="0">
                <a:latin typeface="+mj-lt"/>
              </a:rPr>
              <a:t>c</a:t>
            </a:r>
            <a:r>
              <a:rPr lang="fr-FR" dirty="0" smtClean="0">
                <a:latin typeface="+mj-lt"/>
              </a:rPr>
              <a:t>réer </a:t>
            </a:r>
            <a:r>
              <a:rPr lang="fr-FR" dirty="0">
                <a:latin typeface="+mj-lt"/>
              </a:rPr>
              <a:t>de nouveaux cas de péremption du déficit reportable </a:t>
            </a:r>
            <a:r>
              <a:rPr lang="fr-FR" dirty="0" smtClean="0">
                <a:latin typeface="+mj-lt"/>
              </a:rPr>
              <a:t>;</a:t>
            </a:r>
            <a:endParaRPr lang="fr-FR" dirty="0">
              <a:latin typeface="+mj-lt"/>
            </a:endParaRPr>
          </a:p>
          <a:p>
            <a:pPr marR="411480" lvl="1" algn="just">
              <a:lnSpc>
                <a:spcPct val="90000"/>
              </a:lnSpc>
            </a:pPr>
            <a:r>
              <a:rPr lang="fr-FR" dirty="0">
                <a:latin typeface="+mj-lt"/>
              </a:rPr>
              <a:t>r</a:t>
            </a:r>
            <a:r>
              <a:rPr lang="fr-FR" dirty="0" smtClean="0">
                <a:latin typeface="+mj-lt"/>
              </a:rPr>
              <a:t>estreindre </a:t>
            </a:r>
            <a:r>
              <a:rPr lang="fr-FR" dirty="0">
                <a:latin typeface="+mj-lt"/>
              </a:rPr>
              <a:t>les possibilités de transfert sur agrément des déficits en instance chez les sociétés faisant l’objet d’une absorption ou d’une scission ou </a:t>
            </a:r>
            <a:r>
              <a:rPr lang="fr-FR" dirty="0" smtClean="0">
                <a:latin typeface="+mj-lt"/>
              </a:rPr>
              <a:t>auteures </a:t>
            </a:r>
            <a:r>
              <a:rPr lang="fr-FR" dirty="0">
                <a:latin typeface="+mj-lt"/>
              </a:rPr>
              <a:t>d’un apport partiel d’actif ;</a:t>
            </a:r>
            <a:endParaRPr lang="fr-FR" dirty="0" smtClean="0">
              <a:latin typeface="+mj-lt"/>
            </a:endParaRPr>
          </a:p>
          <a:p>
            <a:pPr marR="411480" lvl="1" algn="just">
              <a:lnSpc>
                <a:spcPct val="90000"/>
              </a:lnSpc>
            </a:pPr>
            <a:r>
              <a:rPr lang="fr-FR" dirty="0" smtClean="0">
                <a:latin typeface="+mj-lt"/>
              </a:rPr>
              <a:t>ces </a:t>
            </a:r>
            <a:r>
              <a:rPr lang="fr-FR" dirty="0">
                <a:latin typeface="+mj-lt"/>
              </a:rPr>
              <a:t>aggravations </a:t>
            </a:r>
            <a:r>
              <a:rPr lang="fr-FR" dirty="0" smtClean="0">
                <a:latin typeface="+mj-lt"/>
              </a:rPr>
              <a:t>ont pris effet </a:t>
            </a:r>
            <a:r>
              <a:rPr lang="fr-FR" dirty="0">
                <a:latin typeface="+mj-lt"/>
              </a:rPr>
              <a:t>pour la détermination du résultat des exercices clos à compter du 4 juillet </a:t>
            </a:r>
            <a:r>
              <a:rPr lang="fr-FR" dirty="0" smtClean="0">
                <a:latin typeface="+mj-lt"/>
              </a:rPr>
              <a:t>2012. </a:t>
            </a:r>
            <a:endParaRPr lang="fr-FR" dirty="0">
              <a:latin typeface="+mj-lt"/>
            </a:endParaRPr>
          </a:p>
          <a:p>
            <a:pPr algn="just"/>
            <a:endParaRPr lang="fr-FR" dirty="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8</a:t>
            </a:fld>
            <a:endParaRPr lang="fr-FR" dirty="0"/>
          </a:p>
        </p:txBody>
      </p:sp>
    </p:spTree>
    <p:extLst>
      <p:ext uri="{BB962C8B-B14F-4D97-AF65-F5344CB8AC3E}">
        <p14:creationId xmlns:p14="http://schemas.microsoft.com/office/powerpoint/2010/main" val="3160966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smtClean="0">
                <a:latin typeface="+mj-lt"/>
              </a:rPr>
              <a:t>Déficits fiscaux – changement d’activité</a:t>
            </a:r>
            <a:endParaRPr lang="fr-FR" dirty="0">
              <a:latin typeface="+mj-lt"/>
            </a:endParaRPr>
          </a:p>
        </p:txBody>
      </p:sp>
      <p:sp>
        <p:nvSpPr>
          <p:cNvPr id="3" name="Espace réservé du contenu 2"/>
          <p:cNvSpPr>
            <a:spLocks noGrp="1"/>
          </p:cNvSpPr>
          <p:nvPr>
            <p:ph idx="1"/>
          </p:nvPr>
        </p:nvSpPr>
        <p:spPr/>
        <p:txBody>
          <a:bodyPr>
            <a:normAutofit/>
          </a:bodyPr>
          <a:lstStyle/>
          <a:p>
            <a:pPr marL="270000" lvl="1" algn="just">
              <a:lnSpc>
                <a:spcPct val="90000"/>
              </a:lnSpc>
              <a:buFont typeface="Arial" pitchFamily="34" charset="0"/>
              <a:buChar char="–"/>
            </a:pPr>
            <a:r>
              <a:rPr lang="fr-FR" sz="2000" dirty="0">
                <a:latin typeface="+mj-lt"/>
              </a:rPr>
              <a:t>Situation </a:t>
            </a:r>
            <a:r>
              <a:rPr lang="fr-FR" sz="2000" dirty="0" smtClean="0">
                <a:latin typeface="+mj-lt"/>
              </a:rPr>
              <a:t>antérieure : </a:t>
            </a:r>
          </a:p>
          <a:p>
            <a:pPr lvl="1" algn="just">
              <a:lnSpc>
                <a:spcPct val="90000"/>
              </a:lnSpc>
            </a:pPr>
            <a:r>
              <a:rPr lang="fr-FR" dirty="0">
                <a:latin typeface="+mj-lt"/>
              </a:rPr>
              <a:t>perte du droit au report des déficits </a:t>
            </a:r>
            <a:r>
              <a:rPr lang="fr-FR" dirty="0" smtClean="0">
                <a:latin typeface="+mj-lt"/>
              </a:rPr>
              <a:t>dans les seuls cas de </a:t>
            </a:r>
            <a:r>
              <a:rPr lang="fr-FR" dirty="0">
                <a:latin typeface="+mj-lt"/>
              </a:rPr>
              <a:t>changement d’objet social ou d’activité réelle (art. </a:t>
            </a:r>
            <a:r>
              <a:rPr lang="fr-FR" dirty="0" smtClean="0">
                <a:latin typeface="+mj-lt"/>
              </a:rPr>
              <a:t>221-5 </a:t>
            </a:r>
            <a:r>
              <a:rPr lang="fr-FR" dirty="0">
                <a:latin typeface="+mj-lt"/>
              </a:rPr>
              <a:t>CGI</a:t>
            </a:r>
            <a:r>
              <a:rPr lang="fr-FR" dirty="0" smtClean="0">
                <a:latin typeface="+mj-lt"/>
              </a:rPr>
              <a:t>) :</a:t>
            </a:r>
          </a:p>
          <a:p>
            <a:pPr lvl="1" algn="just">
              <a:lnSpc>
                <a:spcPct val="90000"/>
              </a:lnSpc>
            </a:pPr>
            <a:r>
              <a:rPr lang="fr-FR" dirty="0">
                <a:latin typeface="+mj-lt"/>
              </a:rPr>
              <a:t>l</a:t>
            </a:r>
            <a:r>
              <a:rPr lang="fr-FR" dirty="0" smtClean="0">
                <a:latin typeface="+mj-lt"/>
              </a:rPr>
              <a:t>e changement doit être profond ;</a:t>
            </a:r>
          </a:p>
          <a:p>
            <a:pPr lvl="1" algn="just">
              <a:lnSpc>
                <a:spcPct val="90000"/>
              </a:lnSpc>
            </a:pPr>
            <a:r>
              <a:rPr lang="fr-FR" dirty="0">
                <a:latin typeface="+mj-lt"/>
              </a:rPr>
              <a:t>l</a:t>
            </a:r>
            <a:r>
              <a:rPr lang="fr-FR" dirty="0" smtClean="0">
                <a:latin typeface="+mj-lt"/>
              </a:rPr>
              <a:t>e Conseil </a:t>
            </a:r>
            <a:r>
              <a:rPr lang="fr-FR" dirty="0">
                <a:latin typeface="+mj-lt"/>
              </a:rPr>
              <a:t>d’Etat </a:t>
            </a:r>
            <a:r>
              <a:rPr lang="fr-FR" dirty="0" smtClean="0">
                <a:latin typeface="+mj-lt"/>
              </a:rPr>
              <a:t>a établi une jurisprudence protectrice des entreprises :</a:t>
            </a:r>
          </a:p>
          <a:p>
            <a:pPr lvl="2" algn="just"/>
            <a:r>
              <a:rPr lang="fr-FR" dirty="0">
                <a:latin typeface="+mj-lt"/>
              </a:rPr>
              <a:t>m</a:t>
            </a:r>
            <a:r>
              <a:rPr lang="fr-FR" dirty="0" smtClean="0">
                <a:latin typeface="+mj-lt"/>
              </a:rPr>
              <a:t>aintien du report déficitaire d’une entreprise qui, ayant fermé son commerce et liquidé ses stocks, ne s’était réinstallée que 31 mois plus tard, et dans une autre localité, pour y vendre une gamme d’articles substantiellement élargie (arrêt CE 18 mai 2005 n°259275) ;</a:t>
            </a:r>
          </a:p>
          <a:p>
            <a:pPr lvl="2" algn="just"/>
            <a:r>
              <a:rPr lang="fr-FR" dirty="0">
                <a:latin typeface="+mj-lt"/>
              </a:rPr>
              <a:t>a</a:t>
            </a:r>
            <a:r>
              <a:rPr lang="fr-FR" dirty="0" smtClean="0">
                <a:latin typeface="+mj-lt"/>
              </a:rPr>
              <a:t>bsence de changement d’activité si une entreprise se lance dans de nouvelles activités qui deviennent prépondérantes, alors que l’activité d’origine n’a pas décliné au point de devenir marginale (arrêt CE 30 novembre 2007 n°284621).</a:t>
            </a: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9</a:t>
            </a:fld>
            <a:endParaRPr lang="fr-FR" dirty="0"/>
          </a:p>
        </p:txBody>
      </p:sp>
    </p:spTree>
    <p:extLst>
      <p:ext uri="{BB962C8B-B14F-4D97-AF65-F5344CB8AC3E}">
        <p14:creationId xmlns:p14="http://schemas.microsoft.com/office/powerpoint/2010/main" val="33080354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a:t>Déficits fiscaux </a:t>
            </a:r>
            <a:r>
              <a:rPr lang="fr-FR" dirty="0" smtClean="0"/>
              <a:t>– changement d’activité</a:t>
            </a:r>
            <a:endParaRPr lang="fr-FR" dirty="0">
              <a:latin typeface="+mj-lt"/>
            </a:endParaRPr>
          </a:p>
        </p:txBody>
      </p:sp>
      <p:sp>
        <p:nvSpPr>
          <p:cNvPr id="3" name="Espace réservé du contenu 2"/>
          <p:cNvSpPr>
            <a:spLocks noGrp="1"/>
          </p:cNvSpPr>
          <p:nvPr>
            <p:ph idx="1"/>
          </p:nvPr>
        </p:nvSpPr>
        <p:spPr/>
        <p:txBody>
          <a:bodyPr>
            <a:normAutofit/>
          </a:bodyPr>
          <a:lstStyle/>
          <a:p>
            <a:pPr marL="270000" lvl="1" algn="just">
              <a:lnSpc>
                <a:spcPct val="90000"/>
              </a:lnSpc>
              <a:buFont typeface="Arial" pitchFamily="34" charset="0"/>
              <a:buChar char="–"/>
            </a:pPr>
            <a:r>
              <a:rPr lang="fr-FR" sz="2000" dirty="0" smtClean="0">
                <a:latin typeface="+mj-lt"/>
              </a:rPr>
              <a:t>Nouveautés : multiplication des causes de péremption du déficit reportable</a:t>
            </a:r>
          </a:p>
          <a:p>
            <a:pPr lvl="1" algn="just">
              <a:lnSpc>
                <a:spcPct val="90000"/>
              </a:lnSpc>
            </a:pPr>
            <a:r>
              <a:rPr lang="fr-FR" dirty="0">
                <a:latin typeface="+mj-lt"/>
              </a:rPr>
              <a:t>d</a:t>
            </a:r>
            <a:r>
              <a:rPr lang="fr-FR" dirty="0" smtClean="0">
                <a:latin typeface="+mj-lt"/>
              </a:rPr>
              <a:t>isparition des moyens de production nécessaires à la poursuite de l’exploitation pendant une durée de plus de 12 mois, sauf en cas de force majeure ou lorsque cette disparition est suivie d’une cession de la majorité des droits sociaux ;</a:t>
            </a:r>
          </a:p>
          <a:p>
            <a:pPr lvl="1" algn="just">
              <a:lnSpc>
                <a:spcPct val="90000"/>
              </a:lnSpc>
            </a:pPr>
            <a:r>
              <a:rPr lang="fr-FR" dirty="0">
                <a:latin typeface="+mj-lt"/>
              </a:rPr>
              <a:t>c</a:t>
            </a:r>
            <a:r>
              <a:rPr lang="fr-FR" dirty="0" smtClean="0">
                <a:latin typeface="+mj-lt"/>
              </a:rPr>
              <a:t>hangement </a:t>
            </a:r>
            <a:r>
              <a:rPr lang="fr-FR" dirty="0">
                <a:latin typeface="+mj-lt"/>
              </a:rPr>
              <a:t>d’activité en cas </a:t>
            </a:r>
            <a:r>
              <a:rPr lang="fr-FR" dirty="0" smtClean="0">
                <a:latin typeface="+mj-lt"/>
              </a:rPr>
              <a:t>d’adjonction </a:t>
            </a:r>
            <a:r>
              <a:rPr lang="fr-FR" dirty="0">
                <a:latin typeface="+mj-lt"/>
              </a:rPr>
              <a:t>et abandon partiel d’activité (ces cas ne sont pas limitatifs) entraînant, au titre de l’exercice de sa survenance ou de l’exercice </a:t>
            </a:r>
            <a:r>
              <a:rPr lang="fr-FR" dirty="0" smtClean="0">
                <a:latin typeface="+mj-lt"/>
              </a:rPr>
              <a:t>suivant, </a:t>
            </a:r>
            <a:r>
              <a:rPr lang="fr-FR" dirty="0">
                <a:latin typeface="+mj-lt"/>
              </a:rPr>
              <a:t>une augmentation ou diminution de plus de 50</a:t>
            </a:r>
            <a:r>
              <a:rPr lang="fr-FR" dirty="0" smtClean="0">
                <a:latin typeface="+mj-lt"/>
              </a:rPr>
              <a:t>%, </a:t>
            </a:r>
            <a:r>
              <a:rPr lang="fr-FR" dirty="0">
                <a:latin typeface="+mj-lt"/>
              </a:rPr>
              <a:t>par rapport à l’exercice </a:t>
            </a:r>
            <a:r>
              <a:rPr lang="fr-FR" dirty="0" smtClean="0">
                <a:latin typeface="+mj-lt"/>
              </a:rPr>
              <a:t>précédent : </a:t>
            </a:r>
            <a:endParaRPr lang="fr-FR" dirty="0">
              <a:latin typeface="+mj-lt"/>
            </a:endParaRPr>
          </a:p>
          <a:p>
            <a:pPr lvl="2" algn="just">
              <a:lnSpc>
                <a:spcPct val="90000"/>
              </a:lnSpc>
            </a:pPr>
            <a:r>
              <a:rPr lang="fr-FR" dirty="0">
                <a:latin typeface="+mj-lt"/>
              </a:rPr>
              <a:t>du chiffre d’affaires de la société </a:t>
            </a:r>
            <a:r>
              <a:rPr lang="fr-FR" dirty="0" smtClean="0">
                <a:latin typeface="+mj-lt"/>
              </a:rPr>
              <a:t>;</a:t>
            </a:r>
            <a:endParaRPr lang="fr-FR" dirty="0">
              <a:latin typeface="+mj-lt"/>
            </a:endParaRPr>
          </a:p>
          <a:p>
            <a:pPr lvl="2" algn="just">
              <a:lnSpc>
                <a:spcPct val="90000"/>
              </a:lnSpc>
            </a:pPr>
            <a:r>
              <a:rPr lang="fr-FR" dirty="0" smtClean="0">
                <a:latin typeface="+mj-lt"/>
              </a:rPr>
              <a:t>ou de </a:t>
            </a:r>
            <a:r>
              <a:rPr lang="fr-FR" dirty="0">
                <a:latin typeface="+mj-lt"/>
              </a:rPr>
              <a:t>l’effectif moyen du personnel et du montant brut de l’actif immobilisé de la </a:t>
            </a:r>
            <a:r>
              <a:rPr lang="fr-FR" dirty="0" smtClean="0">
                <a:latin typeface="+mj-lt"/>
              </a:rPr>
              <a:t>société.</a:t>
            </a:r>
            <a:endParaRPr lang="fr-FR" dirty="0">
              <a:latin typeface="+mj-lt"/>
            </a:endParaRPr>
          </a:p>
          <a:p>
            <a:pPr lvl="1" algn="just">
              <a:lnSpc>
                <a:spcPct val="90000"/>
              </a:lnSpc>
            </a:pPr>
            <a:r>
              <a:rPr lang="fr-FR" dirty="0">
                <a:latin typeface="+mj-lt"/>
              </a:rPr>
              <a:t>a</a:t>
            </a:r>
            <a:r>
              <a:rPr lang="fr-FR" dirty="0" smtClean="0">
                <a:latin typeface="+mj-lt"/>
              </a:rPr>
              <a:t>tténuation : possibilité </a:t>
            </a:r>
            <a:r>
              <a:rPr lang="fr-FR" dirty="0">
                <a:latin typeface="+mj-lt"/>
              </a:rPr>
              <a:t>de demander un agrément </a:t>
            </a:r>
            <a:r>
              <a:rPr lang="fr-FR" dirty="0" smtClean="0">
                <a:latin typeface="+mj-lt"/>
              </a:rPr>
              <a:t>ministériel (sauf hypothèse de cession de la majorité des droits sociaux).</a:t>
            </a:r>
            <a:endParaRPr lang="fr-FR" dirty="0">
              <a:latin typeface="+mj-lt"/>
            </a:endParaRPr>
          </a:p>
        </p:txBody>
      </p:sp>
      <p:sp>
        <p:nvSpPr>
          <p:cNvPr id="4" name="Espace réservé de la date 3"/>
          <p:cNvSpPr>
            <a:spLocks noGrp="1"/>
          </p:cNvSpPr>
          <p:nvPr>
            <p:ph type="dt" sz="half" idx="10"/>
          </p:nvPr>
        </p:nvSpPr>
        <p:spPr/>
        <p:txBody>
          <a:bodyPr/>
          <a:lstStyle/>
          <a:p>
            <a:r>
              <a:rPr lang="fr-FR" smtClean="0">
                <a:solidFill>
                  <a:srgbClr val="766A62"/>
                </a:solidFill>
              </a:rPr>
              <a:t>11/01/2013</a:t>
            </a:r>
            <a:endParaRPr lang="fr-FR" dirty="0">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  2012-2013</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10</a:t>
            </a:fld>
            <a:endParaRPr lang="fr-FR" dirty="0">
              <a:solidFill>
                <a:srgbClr val="766A62"/>
              </a:solidFill>
            </a:endParaRPr>
          </a:p>
        </p:txBody>
      </p:sp>
    </p:spTree>
    <p:extLst>
      <p:ext uri="{BB962C8B-B14F-4D97-AF65-F5344CB8AC3E}">
        <p14:creationId xmlns:p14="http://schemas.microsoft.com/office/powerpoint/2010/main" val="35123087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smtClean="0"/>
              <a:t>Transfert des déficits lors de restructurations</a:t>
            </a:r>
            <a:endParaRPr lang="fr-FR" dirty="0">
              <a:latin typeface="+mj-lt"/>
            </a:endParaRPr>
          </a:p>
        </p:txBody>
      </p:sp>
      <p:sp>
        <p:nvSpPr>
          <p:cNvPr id="3" name="Espace réservé du contenu 2"/>
          <p:cNvSpPr>
            <a:spLocks noGrp="1"/>
          </p:cNvSpPr>
          <p:nvPr>
            <p:ph idx="1"/>
          </p:nvPr>
        </p:nvSpPr>
        <p:spPr/>
        <p:txBody>
          <a:bodyPr>
            <a:normAutofit lnSpcReduction="10000"/>
          </a:bodyPr>
          <a:lstStyle/>
          <a:p>
            <a:pPr marL="270000" lvl="1" algn="just">
              <a:lnSpc>
                <a:spcPct val="90000"/>
              </a:lnSpc>
              <a:buFont typeface="Arial" pitchFamily="34" charset="0"/>
              <a:buChar char="–"/>
            </a:pPr>
            <a:r>
              <a:rPr lang="fr-FR" sz="2000" dirty="0" smtClean="0">
                <a:latin typeface="+mj-lt"/>
              </a:rPr>
              <a:t>Nouvelles restrictions apportées aux possibilités de transfert sur agrément à l’occasion de restructurations :</a:t>
            </a:r>
          </a:p>
          <a:p>
            <a:pPr lvl="1" algn="just">
              <a:lnSpc>
                <a:spcPct val="90000"/>
              </a:lnSpc>
            </a:pPr>
            <a:r>
              <a:rPr lang="fr-FR" dirty="0">
                <a:latin typeface="+mj-lt"/>
              </a:rPr>
              <a:t>l</a:t>
            </a:r>
            <a:r>
              <a:rPr lang="fr-FR" dirty="0" smtClean="0">
                <a:latin typeface="+mj-lt"/>
              </a:rPr>
              <a:t>es éléments d’appréciation mis en pratique par le service des agréments sont introduits dans le corps même des articles 209-II du CGI et 223 I-6 du CGI, renforçant les conditions de délivrance des agréments à compter du 4 juillet 2012 (i.e. à compter des opérations agréées au cours de l’exercice en cours au 4 juillet 2012), comme suit :</a:t>
            </a:r>
          </a:p>
          <a:p>
            <a:pPr lvl="2" algn="just">
              <a:lnSpc>
                <a:spcPct val="90000"/>
              </a:lnSpc>
            </a:pPr>
            <a:r>
              <a:rPr lang="fr-FR" dirty="0">
                <a:latin typeface="+mj-lt"/>
              </a:rPr>
              <a:t>r</a:t>
            </a:r>
            <a:r>
              <a:rPr lang="fr-FR" dirty="0" smtClean="0">
                <a:latin typeface="+mj-lt"/>
              </a:rPr>
              <a:t>efus du transfert des déficits lorsque avant la restructuration la société avait déjà elle-même fait évoluer de façon significative l’activité à l’origine des déficits, notamment en termes de clientèle, d’emploi, des moyens d’exploitation effectivement mis en œuvre, de nature et de volume d’activité ;</a:t>
            </a:r>
          </a:p>
          <a:p>
            <a:pPr lvl="2" algn="just">
              <a:lnSpc>
                <a:spcPct val="90000"/>
              </a:lnSpc>
            </a:pPr>
            <a:r>
              <a:rPr lang="fr-FR" dirty="0">
                <a:latin typeface="+mj-lt"/>
              </a:rPr>
              <a:t>l</a:t>
            </a:r>
            <a:r>
              <a:rPr lang="fr-FR" dirty="0" smtClean="0">
                <a:latin typeface="+mj-lt"/>
              </a:rPr>
              <a:t>’engagement de poursuite de l’activité pendant au moins trois ans ne doit pas faire l’objet pendant cette période de changement significatif notamment en termes de clientèle, d’emploi, des moyens d’exploitation effectivement mis en œuvre, de nature et de volume d’activité ;</a:t>
            </a:r>
          </a:p>
          <a:p>
            <a:pPr lvl="2" algn="just">
              <a:lnSpc>
                <a:spcPct val="90000"/>
              </a:lnSpc>
            </a:pPr>
            <a:r>
              <a:rPr lang="fr-FR" dirty="0" smtClean="0">
                <a:latin typeface="+mj-lt"/>
              </a:rPr>
              <a:t>les déficits pouvant être transférés ne doivent provenir ni de la gestion d’un patrimoine mobilier par des sociétés dont l’actif est principalement composé de participations financières, ni de la gestion d’un patrimoine immobilier.</a:t>
            </a:r>
          </a:p>
          <a:p>
            <a:pPr marL="540000" lvl="2" indent="0" algn="just">
              <a:lnSpc>
                <a:spcPct val="90000"/>
              </a:lnSpc>
              <a:buNone/>
            </a:pPr>
            <a:endParaRPr lang="fr-FR" dirty="0">
              <a:latin typeface="+mj-lt"/>
            </a:endParaRPr>
          </a:p>
        </p:txBody>
      </p:sp>
      <p:sp>
        <p:nvSpPr>
          <p:cNvPr id="4" name="Espace réservé de la date 3"/>
          <p:cNvSpPr>
            <a:spLocks noGrp="1"/>
          </p:cNvSpPr>
          <p:nvPr>
            <p:ph type="dt" sz="half" idx="10"/>
          </p:nvPr>
        </p:nvSpPr>
        <p:spPr/>
        <p:txBody>
          <a:bodyPr/>
          <a:lstStyle/>
          <a:p>
            <a:r>
              <a:rPr lang="fr-FR" smtClean="0">
                <a:solidFill>
                  <a:srgbClr val="766A62"/>
                </a:solidFill>
              </a:rPr>
              <a:t>11/01/2013</a:t>
            </a:r>
            <a:endParaRPr lang="fr-FR" dirty="0">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  2012-2013</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11</a:t>
            </a:fld>
            <a:endParaRPr lang="fr-FR" dirty="0">
              <a:solidFill>
                <a:srgbClr val="766A62"/>
              </a:solidFill>
            </a:endParaRPr>
          </a:p>
        </p:txBody>
      </p:sp>
    </p:spTree>
    <p:extLst>
      <p:ext uri="{BB962C8B-B14F-4D97-AF65-F5344CB8AC3E}">
        <p14:creationId xmlns:p14="http://schemas.microsoft.com/office/powerpoint/2010/main" val="746706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916832"/>
            <a:ext cx="8064501" cy="2880320"/>
          </a:xfrm>
        </p:spPr>
        <p:txBody>
          <a:bodyPr/>
          <a:lstStyle/>
          <a:p>
            <a:pPr algn="ctr"/>
            <a:r>
              <a:rPr lang="fr-FR" dirty="0" smtClean="0">
                <a:latin typeface="+mj-lt"/>
              </a:rPr>
              <a:t/>
            </a:r>
            <a:br>
              <a:rPr lang="fr-FR" dirty="0" smtClean="0">
                <a:latin typeface="+mj-lt"/>
              </a:rPr>
            </a:br>
            <a:r>
              <a:rPr lang="fr-FR" dirty="0"/>
              <a:t/>
            </a:r>
            <a:br>
              <a:rPr lang="fr-FR" dirty="0"/>
            </a:br>
            <a:r>
              <a:rPr lang="fr-FR" dirty="0" smtClean="0"/>
              <a:t/>
            </a:r>
            <a:br>
              <a:rPr lang="fr-FR" dirty="0" smtClean="0"/>
            </a:br>
            <a:r>
              <a:rPr lang="fr-FR" dirty="0"/>
              <a:t/>
            </a:r>
            <a:br>
              <a:rPr lang="fr-FR" dirty="0"/>
            </a:br>
            <a:r>
              <a:rPr lang="fr-FR" dirty="0" smtClean="0">
                <a:latin typeface="+mj-lt"/>
              </a:rPr>
              <a:t>DISTRIBUTIONS</a:t>
            </a:r>
            <a:br>
              <a:rPr lang="fr-FR" dirty="0" smtClean="0">
                <a:latin typeface="+mj-lt"/>
              </a:rPr>
            </a:br>
            <a:r>
              <a:rPr lang="fr-FR" dirty="0" smtClean="0">
                <a:latin typeface="+mj-lt"/>
              </a:rPr>
              <a:t/>
            </a:r>
            <a:br>
              <a:rPr lang="fr-FR" dirty="0" smtClean="0">
                <a:latin typeface="+mj-lt"/>
              </a:rPr>
            </a:br>
            <a:endParaRPr lang="fr-FR" sz="1800" dirty="0"/>
          </a:p>
        </p:txBody>
      </p:sp>
    </p:spTree>
    <p:extLst>
      <p:ext uri="{BB962C8B-B14F-4D97-AF65-F5344CB8AC3E}">
        <p14:creationId xmlns:p14="http://schemas.microsoft.com/office/powerpoint/2010/main" val="1449275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smtClean="0">
                <a:latin typeface="+mj-lt"/>
              </a:rPr>
              <a:t>Contribution additionnelle à l’impôt sur les sociétés </a:t>
            </a:r>
            <a:r>
              <a:rPr lang="fr-FR" dirty="0">
                <a:latin typeface="+mj-lt"/>
              </a:rPr>
              <a:t>de 3% </a:t>
            </a:r>
            <a:r>
              <a:rPr lang="fr-FR" dirty="0" smtClean="0">
                <a:latin typeface="+mj-lt"/>
              </a:rPr>
              <a:t>sur les montants distribués	(1)</a:t>
            </a:r>
            <a:endParaRPr lang="fr-FR" dirty="0">
              <a:latin typeface="+mj-lt"/>
            </a:endParaRPr>
          </a:p>
        </p:txBody>
      </p:sp>
      <p:sp>
        <p:nvSpPr>
          <p:cNvPr id="3" name="Espace réservé du contenu 2"/>
          <p:cNvSpPr>
            <a:spLocks noGrp="1"/>
          </p:cNvSpPr>
          <p:nvPr>
            <p:ph idx="1"/>
          </p:nvPr>
        </p:nvSpPr>
        <p:spPr/>
        <p:txBody>
          <a:bodyPr>
            <a:normAutofit fontScale="85000" lnSpcReduction="20000"/>
          </a:bodyPr>
          <a:lstStyle/>
          <a:p>
            <a:pPr marL="270000" lvl="1" algn="just">
              <a:buFont typeface="Arial" pitchFamily="34" charset="0"/>
              <a:buChar char="–"/>
            </a:pPr>
            <a:r>
              <a:rPr lang="fr-FR" sz="2000" dirty="0">
                <a:latin typeface="+mj-lt"/>
              </a:rPr>
              <a:t>Instauration d’une nouvelle contribution additionnelle à l’impôt sur les sociétés égale à 3% des revenus distribués </a:t>
            </a:r>
            <a:r>
              <a:rPr lang="fr-FR" sz="2000" dirty="0" smtClean="0">
                <a:latin typeface="+mj-lt"/>
              </a:rPr>
              <a:t>issue de la deuxième loi de finances rectificative pour 2012 et codifiée </a:t>
            </a:r>
            <a:r>
              <a:rPr lang="fr-FR" sz="2000" dirty="0">
                <a:latin typeface="+mj-lt"/>
              </a:rPr>
              <a:t>à l’article 235 ter ZCA du </a:t>
            </a:r>
            <a:r>
              <a:rPr lang="fr-FR" sz="2000" dirty="0" smtClean="0">
                <a:latin typeface="+mj-lt"/>
              </a:rPr>
              <a:t>CGI.</a:t>
            </a:r>
            <a:endParaRPr lang="fr-FR" sz="2000" dirty="0">
              <a:latin typeface="+mj-lt"/>
            </a:endParaRPr>
          </a:p>
          <a:p>
            <a:pPr algn="just"/>
            <a:r>
              <a:rPr lang="fr-FR" dirty="0" smtClean="0">
                <a:latin typeface="+mj-lt"/>
              </a:rPr>
              <a:t>Organismes assujettis : </a:t>
            </a:r>
          </a:p>
          <a:p>
            <a:pPr lvl="1" algn="just"/>
            <a:r>
              <a:rPr lang="fr-FR" dirty="0" smtClean="0">
                <a:latin typeface="+mj-lt"/>
              </a:rPr>
              <a:t>sociétés et organismes français passibles de l’IS à l’exception :</a:t>
            </a:r>
          </a:p>
          <a:p>
            <a:pPr lvl="2" algn="just"/>
            <a:r>
              <a:rPr lang="fr-FR" dirty="0">
                <a:latin typeface="+mj-lt"/>
              </a:rPr>
              <a:t>d</a:t>
            </a:r>
            <a:r>
              <a:rPr lang="fr-FR" dirty="0" smtClean="0">
                <a:latin typeface="+mj-lt"/>
              </a:rPr>
              <a:t>es organismes mentionnés au I de l’article L214-1 du Code monétaire et financier, i.e. distributions opérées par les Sicav, les Sppicav et les sociétés d’investissement à capital fixe ;</a:t>
            </a:r>
          </a:p>
          <a:p>
            <a:pPr lvl="2" algn="just"/>
            <a:r>
              <a:rPr lang="fr-FR" dirty="0">
                <a:latin typeface="+mj-lt"/>
              </a:rPr>
              <a:t>s</a:t>
            </a:r>
            <a:r>
              <a:rPr lang="fr-FR" dirty="0" smtClean="0">
                <a:latin typeface="+mj-lt"/>
              </a:rPr>
              <a:t>ociétés qui satisfont à la définition des micro, petites et moyennes entreprises communautaires (moins de 250 employés et CA&lt; 50 M€ ou total du bilan &lt; 43 M€) et exerçant une activité économique ; </a:t>
            </a:r>
          </a:p>
          <a:p>
            <a:pPr lvl="3" algn="just"/>
            <a:r>
              <a:rPr lang="fr-FR" dirty="0">
                <a:latin typeface="+mj-lt"/>
              </a:rPr>
              <a:t>m</a:t>
            </a:r>
            <a:r>
              <a:rPr lang="fr-FR" dirty="0" smtClean="0">
                <a:latin typeface="+mj-lt"/>
              </a:rPr>
              <a:t>odalités d’appréciation des seuils différentes selon que l’entreprise est considérée comme autonome, partenaire ou liée ;</a:t>
            </a:r>
          </a:p>
          <a:p>
            <a:pPr lvl="1" algn="just"/>
            <a:r>
              <a:rPr lang="fr-FR" dirty="0" smtClean="0">
                <a:latin typeface="+mj-lt"/>
              </a:rPr>
              <a:t>sociétés </a:t>
            </a:r>
            <a:r>
              <a:rPr lang="fr-FR" dirty="0">
                <a:latin typeface="+mj-lt"/>
              </a:rPr>
              <a:t>et </a:t>
            </a:r>
            <a:r>
              <a:rPr lang="fr-FR" dirty="0" smtClean="0">
                <a:latin typeface="+mj-lt"/>
              </a:rPr>
              <a:t>organismes étrangers </a:t>
            </a:r>
            <a:r>
              <a:rPr lang="fr-FR" dirty="0">
                <a:latin typeface="+mj-lt"/>
              </a:rPr>
              <a:t>passibles de l’IS </a:t>
            </a:r>
            <a:r>
              <a:rPr lang="fr-FR" dirty="0" smtClean="0">
                <a:latin typeface="+mj-lt"/>
              </a:rPr>
              <a:t>à raison des bénéfices qu’ils réalisent en France et que l’article 115 quinquies 1 du CGI répute distribués à des associés n’ayant pas leur domicile ou leur siège social en France</a:t>
            </a:r>
            <a:r>
              <a:rPr lang="fr-FR" dirty="0"/>
              <a:t> (la contribution est alors applicable à raison des sommes qui cessent d’être à la disposition de l’exploitation française</a:t>
            </a:r>
            <a:r>
              <a:rPr lang="fr-FR" dirty="0" smtClean="0"/>
              <a:t>).</a:t>
            </a:r>
            <a:endParaRPr lang="fr-FR" dirty="0" smtClean="0">
              <a:latin typeface="+mj-lt"/>
            </a:endParaRPr>
          </a:p>
          <a:p>
            <a:pPr lvl="2" algn="just"/>
            <a:r>
              <a:rPr lang="fr-FR" dirty="0">
                <a:latin typeface="+mj-lt"/>
              </a:rPr>
              <a:t>s</a:t>
            </a:r>
            <a:r>
              <a:rPr lang="fr-FR" dirty="0" smtClean="0">
                <a:latin typeface="+mj-lt"/>
              </a:rPr>
              <a:t>ociété dans UE hors champ d’application de cette mesure ? (article 115 quinquies 3)</a:t>
            </a:r>
          </a:p>
          <a:p>
            <a:pPr marL="540000" lvl="2" indent="0" algn="just">
              <a:buNone/>
            </a:pPr>
            <a:endParaRPr lang="fr-FR" dirty="0">
              <a:latin typeface="+mj-lt"/>
            </a:endParaRPr>
          </a:p>
          <a:p>
            <a:pPr lvl="1" algn="just"/>
            <a:endParaRPr lang="fr-FR" dirty="0">
              <a:solidFill>
                <a:srgbClr val="13294A"/>
              </a:solidFill>
              <a:latin typeface="+mj-lt"/>
            </a:endParaRPr>
          </a:p>
          <a:p>
            <a:pPr lvl="2" algn="just"/>
            <a:endParaRPr lang="fr-FR" dirty="0" smtClean="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13</a:t>
            </a:fld>
            <a:endParaRPr lang="fr-FR" dirty="0"/>
          </a:p>
        </p:txBody>
      </p:sp>
    </p:spTree>
    <p:extLst>
      <p:ext uri="{BB962C8B-B14F-4D97-AF65-F5344CB8AC3E}">
        <p14:creationId xmlns:p14="http://schemas.microsoft.com/office/powerpoint/2010/main" val="13213994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a:latin typeface="+mj-lt"/>
              </a:rPr>
              <a:t>Contribution additionnelle à l’impôt sur les </a:t>
            </a:r>
            <a:r>
              <a:rPr lang="fr-FR" dirty="0" smtClean="0">
                <a:latin typeface="+mj-lt"/>
              </a:rPr>
              <a:t>sociétés </a:t>
            </a:r>
            <a:r>
              <a:rPr lang="fr-FR" dirty="0">
                <a:latin typeface="+mj-lt"/>
              </a:rPr>
              <a:t>de 3% sur les montants distribués </a:t>
            </a:r>
            <a:r>
              <a:rPr lang="fr-FR" dirty="0" smtClean="0">
                <a:latin typeface="+mj-lt"/>
              </a:rPr>
              <a:t>(2)</a:t>
            </a:r>
            <a:endParaRPr lang="fr-FR" dirty="0">
              <a:latin typeface="+mj-lt"/>
            </a:endParaRPr>
          </a:p>
        </p:txBody>
      </p:sp>
      <p:sp>
        <p:nvSpPr>
          <p:cNvPr id="3" name="Espace réservé du contenu 2"/>
          <p:cNvSpPr>
            <a:spLocks noGrp="1"/>
          </p:cNvSpPr>
          <p:nvPr>
            <p:ph idx="1"/>
          </p:nvPr>
        </p:nvSpPr>
        <p:spPr>
          <a:xfrm>
            <a:off x="539552" y="2348880"/>
            <a:ext cx="8064500" cy="4292725"/>
          </a:xfrm>
        </p:spPr>
        <p:txBody>
          <a:bodyPr>
            <a:normAutofit/>
          </a:bodyPr>
          <a:lstStyle/>
          <a:p>
            <a:pPr algn="just"/>
            <a:r>
              <a:rPr lang="fr-FR" dirty="0" smtClean="0">
                <a:latin typeface="+mj-lt"/>
              </a:rPr>
              <a:t>Distributions concernées :</a:t>
            </a:r>
          </a:p>
          <a:p>
            <a:pPr marL="0" indent="0" algn="just">
              <a:buNone/>
            </a:pPr>
            <a:endParaRPr lang="fr-FR" dirty="0" smtClean="0">
              <a:latin typeface="+mj-lt"/>
            </a:endParaRPr>
          </a:p>
          <a:p>
            <a:pPr lvl="1" algn="just"/>
            <a:r>
              <a:rPr lang="fr-FR" dirty="0" smtClean="0">
                <a:latin typeface="+mj-lt"/>
              </a:rPr>
              <a:t>Ensemble des sommes recevant la qualification de revenus distribués en application des articles 109 à 117 du CGI, quelle que soit la qualité du bénéficiaire ou la situation de son domicile, et en ce compris notamment les revenus réputés distribués à la suite d’une rectification du résultat imposable, ou de la transformation de la société en SNC.</a:t>
            </a:r>
          </a:p>
          <a:p>
            <a:pPr lvl="2" algn="just"/>
            <a:endParaRPr lang="fr-FR" dirty="0" smtClean="0">
              <a:latin typeface="+mj-lt"/>
            </a:endParaRPr>
          </a:p>
          <a:p>
            <a:pPr lvl="2" algn="just"/>
            <a:endParaRPr lang="fr-FR" dirty="0">
              <a:latin typeface="+mj-lt"/>
            </a:endParaRPr>
          </a:p>
          <a:p>
            <a:pPr lvl="2" algn="just"/>
            <a:endParaRPr lang="fr-FR" dirty="0" smtClean="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14</a:t>
            </a:fld>
            <a:endParaRPr lang="fr-FR" dirty="0"/>
          </a:p>
        </p:txBody>
      </p:sp>
    </p:spTree>
    <p:extLst>
      <p:ext uri="{BB962C8B-B14F-4D97-AF65-F5344CB8AC3E}">
        <p14:creationId xmlns:p14="http://schemas.microsoft.com/office/powerpoint/2010/main" val="2200551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a:latin typeface="+mj-lt"/>
              </a:rPr>
              <a:t>Contribution additionnelle à l’impôt sur les </a:t>
            </a:r>
            <a:r>
              <a:rPr lang="fr-FR" dirty="0" smtClean="0">
                <a:latin typeface="+mj-lt"/>
              </a:rPr>
              <a:t>sociétés </a:t>
            </a:r>
            <a:r>
              <a:rPr lang="fr-FR" dirty="0">
                <a:latin typeface="+mj-lt"/>
              </a:rPr>
              <a:t>de 3% sur les montants distribués </a:t>
            </a:r>
            <a:r>
              <a:rPr lang="fr-FR" dirty="0" smtClean="0">
                <a:latin typeface="+mj-lt"/>
              </a:rPr>
              <a:t>(3)</a:t>
            </a:r>
            <a:endParaRPr lang="fr-FR" dirty="0">
              <a:latin typeface="+mj-lt"/>
            </a:endParaRPr>
          </a:p>
        </p:txBody>
      </p:sp>
      <p:sp>
        <p:nvSpPr>
          <p:cNvPr id="3" name="Espace réservé du contenu 2"/>
          <p:cNvSpPr>
            <a:spLocks noGrp="1"/>
          </p:cNvSpPr>
          <p:nvPr>
            <p:ph idx="1"/>
          </p:nvPr>
        </p:nvSpPr>
        <p:spPr/>
        <p:txBody>
          <a:bodyPr>
            <a:normAutofit/>
          </a:bodyPr>
          <a:lstStyle/>
          <a:p>
            <a:pPr algn="just"/>
            <a:r>
              <a:rPr lang="fr-FR" dirty="0" smtClean="0">
                <a:latin typeface="+mj-lt"/>
              </a:rPr>
              <a:t>Distributions expressément </a:t>
            </a:r>
            <a:r>
              <a:rPr lang="fr-FR" b="1" dirty="0" smtClean="0">
                <a:latin typeface="+mj-lt"/>
              </a:rPr>
              <a:t>exclues</a:t>
            </a:r>
            <a:r>
              <a:rPr lang="fr-FR" dirty="0" smtClean="0">
                <a:latin typeface="+mj-lt"/>
              </a:rPr>
              <a:t> :</a:t>
            </a:r>
          </a:p>
          <a:p>
            <a:pPr lvl="1" algn="just"/>
            <a:r>
              <a:rPr lang="fr-FR" dirty="0">
                <a:latin typeface="+mj-lt"/>
              </a:rPr>
              <a:t>d</a:t>
            </a:r>
            <a:r>
              <a:rPr lang="fr-FR" dirty="0" smtClean="0">
                <a:latin typeface="+mj-lt"/>
              </a:rPr>
              <a:t>istributions réalisées entre sociétés membres d’un groupe intégré :</a:t>
            </a:r>
          </a:p>
          <a:p>
            <a:pPr lvl="2" algn="just"/>
            <a:r>
              <a:rPr lang="fr-FR" dirty="0">
                <a:latin typeface="+mj-lt"/>
              </a:rPr>
              <a:t>y</a:t>
            </a:r>
            <a:r>
              <a:rPr lang="fr-FR" dirty="0" smtClean="0">
                <a:latin typeface="+mj-lt"/>
              </a:rPr>
              <a:t> compris pour les montants mis en paiement par une société du groupe au cours du 1</a:t>
            </a:r>
            <a:r>
              <a:rPr lang="fr-FR" baseline="30000" dirty="0" smtClean="0">
                <a:latin typeface="+mj-lt"/>
              </a:rPr>
              <a:t>er</a:t>
            </a:r>
            <a:r>
              <a:rPr lang="fr-FR" dirty="0" smtClean="0">
                <a:latin typeface="+mj-lt"/>
              </a:rPr>
              <a:t> exercice dont le résultat n’est pas pris en compte dans le résultat d’ensemble, si la distribution a lieu avant l’évènement qui entraîne une sortie de groupe ;</a:t>
            </a:r>
            <a:endParaRPr lang="fr-FR" dirty="0">
              <a:latin typeface="+mj-lt"/>
            </a:endParaRPr>
          </a:p>
          <a:p>
            <a:pPr lvl="1" algn="just"/>
            <a:r>
              <a:rPr lang="fr-FR" dirty="0">
                <a:solidFill>
                  <a:srgbClr val="13294A"/>
                </a:solidFill>
                <a:latin typeface="+mj-lt"/>
              </a:rPr>
              <a:t>d</a:t>
            </a:r>
            <a:r>
              <a:rPr lang="fr-FR" dirty="0" smtClean="0">
                <a:solidFill>
                  <a:srgbClr val="13294A"/>
                </a:solidFill>
                <a:latin typeface="+mj-lt"/>
              </a:rPr>
              <a:t>istributions entre sociétés d’un même groupe bancaire mutualiste, </a:t>
            </a:r>
          </a:p>
          <a:p>
            <a:pPr lvl="1" algn="just"/>
            <a:r>
              <a:rPr lang="fr-FR" dirty="0">
                <a:solidFill>
                  <a:srgbClr val="13294A"/>
                </a:solidFill>
                <a:latin typeface="+mj-lt"/>
              </a:rPr>
              <a:t>d</a:t>
            </a:r>
            <a:r>
              <a:rPr lang="fr-FR" dirty="0" smtClean="0">
                <a:solidFill>
                  <a:srgbClr val="13294A"/>
                </a:solidFill>
                <a:latin typeface="+mj-lt"/>
              </a:rPr>
              <a:t>istributions des SIIC</a:t>
            </a:r>
            <a:r>
              <a:rPr lang="fr-FR" dirty="0">
                <a:solidFill>
                  <a:srgbClr val="13294A"/>
                </a:solidFill>
                <a:latin typeface="+mj-lt"/>
              </a:rPr>
              <a:t> </a:t>
            </a:r>
            <a:r>
              <a:rPr lang="fr-FR" dirty="0" smtClean="0">
                <a:solidFill>
                  <a:srgbClr val="13294A"/>
                </a:solidFill>
                <a:latin typeface="+mj-lt"/>
              </a:rPr>
              <a:t>ayant opté pour le régime spécial d’exonération d’IS de l’article 108 C du CGI à d’autres SIIC ayant opté pour le même régime et les détenant à 95% au moins ;</a:t>
            </a:r>
          </a:p>
          <a:p>
            <a:pPr lvl="1" algn="just"/>
            <a:r>
              <a:rPr lang="fr-FR" dirty="0">
                <a:solidFill>
                  <a:srgbClr val="13294A"/>
                </a:solidFill>
                <a:latin typeface="+mj-lt"/>
              </a:rPr>
              <a:t>d</a:t>
            </a:r>
            <a:r>
              <a:rPr lang="fr-FR" dirty="0" smtClean="0">
                <a:solidFill>
                  <a:srgbClr val="13294A"/>
                </a:solidFill>
                <a:latin typeface="+mj-lt"/>
              </a:rPr>
              <a:t>istribution en actions selon l’article L 232-18 du Code de Commerce </a:t>
            </a:r>
          </a:p>
          <a:p>
            <a:pPr lvl="2" algn="just"/>
            <a:endParaRPr lang="fr-FR" dirty="0">
              <a:solidFill>
                <a:srgbClr val="13294A"/>
              </a:solidFill>
              <a:latin typeface="+mj-lt"/>
            </a:endParaRPr>
          </a:p>
          <a:p>
            <a:pPr lvl="2" algn="just"/>
            <a:endParaRPr lang="fr-FR" dirty="0" smtClean="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15</a:t>
            </a:fld>
            <a:endParaRPr lang="fr-FR" dirty="0"/>
          </a:p>
        </p:txBody>
      </p:sp>
    </p:spTree>
    <p:extLst>
      <p:ext uri="{BB962C8B-B14F-4D97-AF65-F5344CB8AC3E}">
        <p14:creationId xmlns:p14="http://schemas.microsoft.com/office/powerpoint/2010/main" val="136764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a:solidFill>
                  <a:srgbClr val="13294A"/>
                </a:solidFill>
                <a:latin typeface="+mj-lt"/>
              </a:rPr>
              <a:t>Contribution additionnelle à l’impôt sur les sociétés de 3% sur les montants </a:t>
            </a:r>
            <a:r>
              <a:rPr lang="fr-FR" dirty="0" smtClean="0">
                <a:solidFill>
                  <a:srgbClr val="13294A"/>
                </a:solidFill>
                <a:latin typeface="+mj-lt"/>
              </a:rPr>
              <a:t>distribués</a:t>
            </a:r>
            <a:r>
              <a:rPr lang="fr-FR" dirty="0">
                <a:latin typeface="+mj-lt"/>
              </a:rPr>
              <a:t> </a:t>
            </a:r>
            <a:r>
              <a:rPr lang="fr-FR" dirty="0" smtClean="0">
                <a:latin typeface="+mj-lt"/>
              </a:rPr>
              <a:t>(4)</a:t>
            </a:r>
            <a:endParaRPr lang="fr-FR" dirty="0">
              <a:latin typeface="+mj-lt"/>
            </a:endParaRPr>
          </a:p>
        </p:txBody>
      </p:sp>
      <p:sp>
        <p:nvSpPr>
          <p:cNvPr id="3" name="Espace réservé du contenu 2"/>
          <p:cNvSpPr>
            <a:spLocks noGrp="1"/>
          </p:cNvSpPr>
          <p:nvPr>
            <p:ph idx="1"/>
          </p:nvPr>
        </p:nvSpPr>
        <p:spPr/>
        <p:txBody>
          <a:bodyPr>
            <a:normAutofit/>
          </a:bodyPr>
          <a:lstStyle/>
          <a:p>
            <a:pPr algn="just"/>
            <a:r>
              <a:rPr lang="fr-FR" dirty="0" smtClean="0">
                <a:latin typeface="+mj-lt"/>
              </a:rPr>
              <a:t>Modalités d’application :</a:t>
            </a:r>
          </a:p>
          <a:p>
            <a:pPr lvl="1" algn="just"/>
            <a:r>
              <a:rPr lang="fr-FR" dirty="0">
                <a:latin typeface="+mj-lt"/>
              </a:rPr>
              <a:t>c</a:t>
            </a:r>
            <a:r>
              <a:rPr lang="fr-FR" dirty="0" smtClean="0">
                <a:latin typeface="+mj-lt"/>
              </a:rPr>
              <a:t>ontribution </a:t>
            </a:r>
            <a:r>
              <a:rPr lang="fr-FR" dirty="0">
                <a:latin typeface="+mj-lt"/>
              </a:rPr>
              <a:t>calculée sur le montant même de la distribution et non en-dedans : c’est une charge de la société distributrice à prélever sur son </a:t>
            </a:r>
            <a:r>
              <a:rPr lang="fr-FR" dirty="0" smtClean="0">
                <a:latin typeface="+mj-lt"/>
              </a:rPr>
              <a:t>résultat ;</a:t>
            </a:r>
            <a:endParaRPr lang="fr-FR" dirty="0">
              <a:latin typeface="+mj-lt"/>
            </a:endParaRPr>
          </a:p>
          <a:p>
            <a:pPr lvl="1" algn="just"/>
            <a:r>
              <a:rPr lang="fr-FR" dirty="0">
                <a:latin typeface="+mj-lt"/>
              </a:rPr>
              <a:t>c</a:t>
            </a:r>
            <a:r>
              <a:rPr lang="fr-FR" dirty="0" smtClean="0">
                <a:latin typeface="+mj-lt"/>
              </a:rPr>
              <a:t>ontribution </a:t>
            </a:r>
            <a:r>
              <a:rPr lang="fr-FR" dirty="0">
                <a:latin typeface="+mj-lt"/>
              </a:rPr>
              <a:t>non déductible des résultats imposables et absence d’imputation possible des crédits d’impôts de toute nature et des créances de « carry-back </a:t>
            </a:r>
            <a:r>
              <a:rPr lang="fr-FR" dirty="0" smtClean="0">
                <a:latin typeface="+mj-lt"/>
              </a:rPr>
              <a:t>» ;</a:t>
            </a:r>
            <a:endParaRPr lang="fr-FR" dirty="0">
              <a:latin typeface="+mj-lt"/>
            </a:endParaRPr>
          </a:p>
          <a:p>
            <a:pPr lvl="1" algn="just"/>
            <a:r>
              <a:rPr lang="fr-FR" dirty="0" smtClean="0">
                <a:latin typeface="+mj-lt"/>
              </a:rPr>
              <a:t>modalités </a:t>
            </a:r>
            <a:r>
              <a:rPr lang="fr-FR" dirty="0">
                <a:latin typeface="+mj-lt"/>
              </a:rPr>
              <a:t>de paiement : lors du premier versement d’acompte d’IS suivant le mois de mise en paiement de la </a:t>
            </a:r>
            <a:r>
              <a:rPr lang="fr-FR" dirty="0" smtClean="0">
                <a:latin typeface="+mj-lt"/>
              </a:rPr>
              <a:t>distribution</a:t>
            </a:r>
            <a:endParaRPr lang="fr-FR" dirty="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16</a:t>
            </a:fld>
            <a:endParaRPr lang="fr-FR" dirty="0"/>
          </a:p>
        </p:txBody>
      </p:sp>
    </p:spTree>
    <p:extLst>
      <p:ext uri="{BB962C8B-B14F-4D97-AF65-F5344CB8AC3E}">
        <p14:creationId xmlns:p14="http://schemas.microsoft.com/office/powerpoint/2010/main" val="917185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a:solidFill>
                  <a:srgbClr val="13294A"/>
                </a:solidFill>
                <a:latin typeface="+mj-lt"/>
              </a:rPr>
              <a:t>Contribution additionnelle à l’impôt sur les sociétés de 3% sur les montants </a:t>
            </a:r>
            <a:r>
              <a:rPr lang="fr-FR" dirty="0" smtClean="0">
                <a:solidFill>
                  <a:srgbClr val="13294A"/>
                </a:solidFill>
                <a:latin typeface="+mj-lt"/>
              </a:rPr>
              <a:t>distribués</a:t>
            </a:r>
            <a:r>
              <a:rPr lang="fr-FR" dirty="0">
                <a:latin typeface="+mj-lt"/>
              </a:rPr>
              <a:t> </a:t>
            </a:r>
            <a:r>
              <a:rPr lang="fr-FR" dirty="0" smtClean="0">
                <a:latin typeface="+mj-lt"/>
              </a:rPr>
              <a:t>(5)</a:t>
            </a:r>
            <a:endParaRPr lang="fr-FR" dirty="0">
              <a:latin typeface="+mj-lt"/>
            </a:endParaRPr>
          </a:p>
        </p:txBody>
      </p:sp>
      <p:sp>
        <p:nvSpPr>
          <p:cNvPr id="3" name="Espace réservé du contenu 2"/>
          <p:cNvSpPr>
            <a:spLocks noGrp="1"/>
          </p:cNvSpPr>
          <p:nvPr>
            <p:ph idx="1"/>
          </p:nvPr>
        </p:nvSpPr>
        <p:spPr/>
        <p:txBody>
          <a:bodyPr/>
          <a:lstStyle/>
          <a:p>
            <a:pPr algn="just"/>
            <a:r>
              <a:rPr lang="fr-FR" dirty="0">
                <a:latin typeface="+mj-lt"/>
              </a:rPr>
              <a:t>Entrée en </a:t>
            </a:r>
            <a:r>
              <a:rPr lang="fr-FR" dirty="0" smtClean="0">
                <a:latin typeface="+mj-lt"/>
              </a:rPr>
              <a:t>vigueur :</a:t>
            </a:r>
          </a:p>
          <a:p>
            <a:pPr lvl="1" algn="just"/>
            <a:r>
              <a:rPr lang="fr-FR" dirty="0" smtClean="0">
                <a:latin typeface="+mj-lt"/>
              </a:rPr>
              <a:t>la contribution additionnelle s’applique aux montants distribués dont la </a:t>
            </a:r>
            <a:r>
              <a:rPr lang="fr-FR" u="sng" dirty="0" smtClean="0">
                <a:latin typeface="+mj-lt"/>
              </a:rPr>
              <a:t>mise en paiement </a:t>
            </a:r>
            <a:r>
              <a:rPr lang="fr-FR" dirty="0" smtClean="0">
                <a:latin typeface="+mj-lt"/>
              </a:rPr>
              <a:t>est intervenue à compter du 18 août 2012 ;</a:t>
            </a:r>
          </a:p>
          <a:p>
            <a:pPr lvl="1" algn="just"/>
            <a:r>
              <a:rPr lang="fr-FR" dirty="0" smtClean="0">
                <a:latin typeface="+mj-lt"/>
              </a:rPr>
              <a:t>par conséquent, les distributions de dividendes ou d’acomptes sur dividendes décidées avant le 18 août 2012, mais dont la mise en paiement n’est pas encore intervenue à cette date, doivent supporter la nouvelle contribution </a:t>
            </a:r>
            <a:r>
              <a:rPr lang="fr-FR" dirty="0" smtClean="0">
                <a:latin typeface="+mj-lt"/>
              </a:rPr>
              <a:t>;</a:t>
            </a:r>
          </a:p>
          <a:p>
            <a:pPr marL="270000" lvl="1" indent="0" algn="just">
              <a:buNone/>
            </a:pPr>
            <a:endParaRPr lang="fr-FR" dirty="0" smtClean="0">
              <a:latin typeface="+mj-lt"/>
            </a:endParaRPr>
          </a:p>
          <a:p>
            <a:pPr lvl="1"/>
            <a:r>
              <a:rPr lang="fr-FR" dirty="0"/>
              <a:t>Une contribution </a:t>
            </a:r>
            <a:r>
              <a:rPr lang="fr-FR" dirty="0" smtClean="0"/>
              <a:t>contestable ? : </a:t>
            </a:r>
            <a:endParaRPr lang="fr-FR" dirty="0"/>
          </a:p>
          <a:p>
            <a:pPr lvl="2"/>
            <a:r>
              <a:rPr lang="fr-FR" dirty="0"/>
              <a:t>conformité avec le droit communautaire et avec les conventions </a:t>
            </a:r>
            <a:r>
              <a:rPr lang="fr-FR" dirty="0" smtClean="0"/>
              <a:t>fiscales ?  </a:t>
            </a:r>
            <a:endParaRPr lang="fr-FR" dirty="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17</a:t>
            </a:fld>
            <a:endParaRPr lang="fr-FR" dirty="0"/>
          </a:p>
        </p:txBody>
      </p:sp>
    </p:spTree>
    <p:extLst>
      <p:ext uri="{BB962C8B-B14F-4D97-AF65-F5344CB8AC3E}">
        <p14:creationId xmlns:p14="http://schemas.microsoft.com/office/powerpoint/2010/main" val="20389982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Distributions financées par emprunt (1)	</a:t>
            </a:r>
            <a:endParaRPr lang="fr-FR" dirty="0"/>
          </a:p>
        </p:txBody>
      </p:sp>
      <p:sp>
        <p:nvSpPr>
          <p:cNvPr id="3" name="Espace réservé du contenu 2"/>
          <p:cNvSpPr>
            <a:spLocks noGrp="1"/>
          </p:cNvSpPr>
          <p:nvPr>
            <p:ph idx="1"/>
          </p:nvPr>
        </p:nvSpPr>
        <p:spPr>
          <a:xfrm>
            <a:off x="539750" y="1988839"/>
            <a:ext cx="8064500" cy="4464497"/>
          </a:xfrm>
        </p:spPr>
        <p:txBody>
          <a:bodyPr>
            <a:normAutofit/>
          </a:bodyPr>
          <a:lstStyle/>
          <a:p>
            <a:pPr algn="just"/>
            <a:r>
              <a:rPr lang="fr-FR" dirty="0" smtClean="0"/>
              <a:t>Actualité jurisprudentielle (TA Cergy-Pontoise, 3 septembre 2011, SAS Yoplait) :</a:t>
            </a:r>
          </a:p>
          <a:p>
            <a:pPr lvl="1" algn="just"/>
            <a:r>
              <a:rPr lang="fr-FR" dirty="0" smtClean="0"/>
              <a:t>Les juges ont estimé que l’administration avait apporté la preuve de l’absence de contrepartie, pour la société requérante, à la prise en compte des frais financiers induits par l’opération de rachat de ses propres actions dans le cadre d’un rééquilibrage des participations respectives des deux actionnaires de la société ; </a:t>
            </a:r>
          </a:p>
          <a:p>
            <a:pPr lvl="1" algn="just"/>
            <a:r>
              <a:rPr lang="fr-FR" dirty="0" smtClean="0"/>
              <a:t>Décision contestable car, par principe, une société n’a pas à justifier la conformité à son intérêt propre des décisions prises par ses actionnaires concernant le niveau des fonds que ceux-ci lui apportent en capital ;</a:t>
            </a:r>
          </a:p>
          <a:p>
            <a:pPr lvl="1" algn="just"/>
            <a:r>
              <a:rPr lang="fr-FR" dirty="0" smtClean="0"/>
              <a:t>Le TA de Paris (29 octobre 1998, Sté Van </a:t>
            </a:r>
            <a:r>
              <a:rPr lang="fr-FR" dirty="0" err="1" smtClean="0"/>
              <a:t>Ommeren</a:t>
            </a:r>
            <a:r>
              <a:rPr lang="fr-FR" dirty="0" smtClean="0"/>
              <a:t> Tankers) s’étant déjà prononcé en sens contraire sur ce point, l’appel frappant le jugement laissait espérer une infirmation de la décision du TA de Cergy-Pontoise.</a:t>
            </a:r>
          </a:p>
          <a:p>
            <a:pPr lvl="1" algn="just"/>
            <a:endParaRPr lang="fr-FR" dirty="0" smtClean="0"/>
          </a:p>
          <a:p>
            <a:pPr lvl="2" algn="just"/>
            <a:endParaRPr lang="fr-FR" dirty="0" smtClean="0"/>
          </a:p>
        </p:txBody>
      </p:sp>
      <p:sp>
        <p:nvSpPr>
          <p:cNvPr id="4" name="Espace réservé de la date 3"/>
          <p:cNvSpPr>
            <a:spLocks noGrp="1"/>
          </p:cNvSpPr>
          <p:nvPr>
            <p:ph type="dt" sz="half" idx="10"/>
          </p:nvPr>
        </p:nvSpPr>
        <p:spPr/>
        <p:txBody>
          <a:bodyPr/>
          <a:lstStyle/>
          <a:p>
            <a:r>
              <a:rPr lang="fr-FR" smtClean="0"/>
              <a:t>11/01/2013</a:t>
            </a:r>
            <a:endParaRPr lang="fr-FR"/>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18</a:t>
            </a:fld>
            <a:endParaRPr lang="fr-FR"/>
          </a:p>
        </p:txBody>
      </p:sp>
    </p:spTree>
    <p:extLst>
      <p:ext uri="{BB962C8B-B14F-4D97-AF65-F5344CB8AC3E}">
        <p14:creationId xmlns:p14="http://schemas.microsoft.com/office/powerpoint/2010/main" val="35446418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Distribution financée par emprunt (2)</a:t>
            </a:r>
            <a:endParaRPr lang="fr-FR" dirty="0"/>
          </a:p>
        </p:txBody>
      </p:sp>
      <p:sp>
        <p:nvSpPr>
          <p:cNvPr id="3" name="Espace réservé du contenu 2"/>
          <p:cNvSpPr>
            <a:spLocks noGrp="1"/>
          </p:cNvSpPr>
          <p:nvPr>
            <p:ph idx="1"/>
          </p:nvPr>
        </p:nvSpPr>
        <p:spPr>
          <a:xfrm>
            <a:off x="539750" y="1988839"/>
            <a:ext cx="8064500" cy="4464497"/>
          </a:xfrm>
        </p:spPr>
        <p:txBody>
          <a:bodyPr>
            <a:normAutofit/>
          </a:bodyPr>
          <a:lstStyle/>
          <a:p>
            <a:pPr algn="just"/>
            <a:r>
              <a:rPr lang="fr-FR" dirty="0" smtClean="0"/>
              <a:t>Actualité jurisprudentielle (CAA Versailles, 24 janvier 2012, SAS Yoplait) :</a:t>
            </a:r>
          </a:p>
          <a:p>
            <a:pPr lvl="1" algn="just"/>
            <a:r>
              <a:rPr lang="fr-FR" dirty="0" smtClean="0"/>
              <a:t>Infirmation de la décision précitée : la Cour relève que l’opération s’inscrivait dans un contexte global de réorganisation de la branche d’activité, et qu’ainsi l’opération n’était pas dépourvue de contrepartie pour la SAS Yoplait ;</a:t>
            </a:r>
          </a:p>
          <a:p>
            <a:pPr lvl="1" algn="just"/>
            <a:r>
              <a:rPr lang="fr-FR" dirty="0" smtClean="0"/>
              <a:t>Cet arrêt limite les prétentions de l’administration à vouloir s’immiscer dans la gestion de la société et, contrôler l’opportunité pour une société de recourir à l’emprunt plutôt qu’à un autre moyen de financement ;</a:t>
            </a:r>
          </a:p>
          <a:p>
            <a:pPr lvl="1" algn="just"/>
            <a:r>
              <a:rPr lang="fr-FR" dirty="0" smtClean="0"/>
              <a:t>Toutefois, la formulation de la solution aurait été nettement plus satisfaisante si la CAA avait énoncé fermement le principe selon lequel une société n’a pas à justifier de la conformité à son intérêt propre des décisions prises par ses actionnaires, concernant le niveau de fonds que ceux-ci apportent en capital.</a:t>
            </a:r>
          </a:p>
          <a:p>
            <a:pPr algn="just">
              <a:buNone/>
            </a:pPr>
            <a:endParaRPr lang="fr-FR" sz="1500" dirty="0" smtClean="0"/>
          </a:p>
          <a:p>
            <a:pPr lvl="1" algn="just"/>
            <a:endParaRPr lang="fr-FR" dirty="0" smtClean="0"/>
          </a:p>
          <a:p>
            <a:pPr lvl="2" algn="just"/>
            <a:endParaRPr lang="fr-FR" dirty="0" smtClean="0"/>
          </a:p>
        </p:txBody>
      </p:sp>
      <p:sp>
        <p:nvSpPr>
          <p:cNvPr id="4" name="Espace réservé de la date 3"/>
          <p:cNvSpPr>
            <a:spLocks noGrp="1"/>
          </p:cNvSpPr>
          <p:nvPr>
            <p:ph type="dt" sz="half" idx="10"/>
          </p:nvPr>
        </p:nvSpPr>
        <p:spPr/>
        <p:txBody>
          <a:bodyPr/>
          <a:lstStyle/>
          <a:p>
            <a:r>
              <a:rPr lang="fr-FR" smtClean="0"/>
              <a:t>11/01/2013</a:t>
            </a:r>
            <a:endParaRPr lang="fr-FR"/>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19</a:t>
            </a:fld>
            <a:endParaRPr lang="fr-FR"/>
          </a:p>
        </p:txBody>
      </p:sp>
    </p:spTree>
    <p:extLst>
      <p:ext uri="{BB962C8B-B14F-4D97-AF65-F5344CB8AC3E}">
        <p14:creationId xmlns:p14="http://schemas.microsoft.com/office/powerpoint/2010/main" val="7386516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smtClean="0">
                <a:solidFill>
                  <a:srgbClr val="13294A"/>
                </a:solidFill>
                <a:latin typeface="+mj-lt"/>
              </a:rPr>
              <a:t>LIMITATION DE LA DÉDUCTION DES CHARGES FINANCIÈRES DES ENTREPRISES SOUMISES À L’IS</a:t>
            </a:r>
            <a:endParaRPr lang="fr-FR" dirty="0">
              <a:latin typeface="+mj-lt"/>
            </a:endParaRPr>
          </a:p>
        </p:txBody>
      </p:sp>
    </p:spTree>
    <p:extLst>
      <p:ext uri="{BB962C8B-B14F-4D97-AF65-F5344CB8AC3E}">
        <p14:creationId xmlns:p14="http://schemas.microsoft.com/office/powerpoint/2010/main" val="276875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just"/>
            <a:r>
              <a:rPr lang="fr-FR" sz="2400" dirty="0" smtClean="0">
                <a:solidFill>
                  <a:srgbClr val="13294A"/>
                </a:solidFill>
              </a:rPr>
              <a:t>Limitation de la déduction des charges financières des entreprises soumises à l’IS (1)</a:t>
            </a:r>
            <a:endParaRPr lang="fr-FR" sz="2400" dirty="0">
              <a:solidFill>
                <a:srgbClr val="13294A"/>
              </a:solidFill>
            </a:endParaRPr>
          </a:p>
        </p:txBody>
      </p:sp>
      <p:sp>
        <p:nvSpPr>
          <p:cNvPr id="3" name="Espace réservé du contenu 2"/>
          <p:cNvSpPr>
            <a:spLocks noGrp="1"/>
          </p:cNvSpPr>
          <p:nvPr>
            <p:ph idx="1"/>
          </p:nvPr>
        </p:nvSpPr>
        <p:spPr>
          <a:xfrm>
            <a:off x="539750" y="2015999"/>
            <a:ext cx="8280722" cy="4292725"/>
          </a:xfrm>
        </p:spPr>
        <p:txBody>
          <a:bodyPr>
            <a:normAutofit/>
          </a:bodyPr>
          <a:lstStyle/>
          <a:p>
            <a:pPr algn="just"/>
            <a:r>
              <a:rPr lang="fr-FR" dirty="0" smtClean="0"/>
              <a:t>Situation actuelle :</a:t>
            </a:r>
          </a:p>
          <a:p>
            <a:pPr lvl="1" algn="just"/>
            <a:r>
              <a:rPr lang="fr-FR" dirty="0"/>
              <a:t>p</a:t>
            </a:r>
            <a:r>
              <a:rPr lang="fr-FR" dirty="0" smtClean="0"/>
              <a:t>rincipe de libre déductibilité des charges financières supportées dans l’intérêt de l’entreprise (Art. 39 du CGI).</a:t>
            </a:r>
          </a:p>
          <a:p>
            <a:pPr lvl="1" algn="just"/>
            <a:r>
              <a:rPr lang="fr-FR" dirty="0" smtClean="0"/>
              <a:t>4 dispositifs anti-abus limitent ce principe de libre déductibilité :</a:t>
            </a:r>
          </a:p>
          <a:p>
            <a:pPr lvl="2" algn="just"/>
            <a:r>
              <a:rPr lang="fr-FR" dirty="0" smtClean="0"/>
              <a:t>intérêts versés aux associés ou aux entreprises liées à des taux excédant certaines limites (art. 39-1-3° et 212-I du CGI) ;</a:t>
            </a:r>
          </a:p>
          <a:p>
            <a:pPr lvl="2" algn="just"/>
            <a:r>
              <a:rPr lang="fr-FR" dirty="0" smtClean="0"/>
              <a:t>situations de « sous-capitalisation » (art. 212-II du CGI) ;</a:t>
            </a:r>
          </a:p>
          <a:p>
            <a:pPr lvl="2" algn="just"/>
            <a:r>
              <a:rPr lang="fr-FR" dirty="0"/>
              <a:t>e</a:t>
            </a:r>
            <a:r>
              <a:rPr lang="fr-FR" dirty="0" smtClean="0"/>
              <a:t>mprunts contractés dans le cadre d’opérations de « rachat à soi-même » (« l’amendement Charasse » - art. 223 B du CGI, 7</a:t>
            </a:r>
            <a:r>
              <a:rPr lang="fr-FR" baseline="30000" dirty="0" smtClean="0"/>
              <a:t>ème</a:t>
            </a:r>
            <a:r>
              <a:rPr lang="fr-FR" dirty="0" smtClean="0"/>
              <a:t> alinéa) ;</a:t>
            </a:r>
          </a:p>
          <a:p>
            <a:pPr lvl="2" algn="just"/>
            <a:r>
              <a:rPr lang="fr-FR" dirty="0"/>
              <a:t>a</a:t>
            </a:r>
            <a:r>
              <a:rPr lang="fr-FR" dirty="0" smtClean="0"/>
              <a:t>cquisitions de titres de participation, lorsque la société acquéreuse (ou toute autre société française liée) est dépourvue d’un réel pouvoir de contrôle sur la cible, (« amendement Carrez » - art. 209-IX du CGI).</a:t>
            </a:r>
          </a:p>
          <a:p>
            <a:pPr lvl="2" algn="just"/>
            <a:endParaRPr lang="fr-FR" dirty="0" smtClean="0"/>
          </a:p>
          <a:p>
            <a:pPr lvl="2" algn="just"/>
            <a:endParaRPr lang="fr-FR" dirty="0" smtClean="0"/>
          </a:p>
          <a:p>
            <a:pPr lvl="1" algn="just"/>
            <a:endParaRPr lang="fr-FR" dirty="0" smtClean="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21</a:t>
            </a:fld>
            <a:endParaRPr lang="fr-FR"/>
          </a:p>
        </p:txBody>
      </p:sp>
    </p:spTree>
    <p:extLst>
      <p:ext uri="{BB962C8B-B14F-4D97-AF65-F5344CB8AC3E}">
        <p14:creationId xmlns:p14="http://schemas.microsoft.com/office/powerpoint/2010/main" val="36374992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just"/>
            <a:r>
              <a:rPr lang="fr-FR" sz="2400" dirty="0" smtClean="0">
                <a:solidFill>
                  <a:srgbClr val="13294A"/>
                </a:solidFill>
              </a:rPr>
              <a:t>Limitation de la déduction des charges financières des entreprises soumises à l’IS (2)</a:t>
            </a:r>
            <a:endParaRPr lang="fr-FR" sz="2400" dirty="0">
              <a:solidFill>
                <a:srgbClr val="13294A"/>
              </a:solidFill>
            </a:endParaRPr>
          </a:p>
        </p:txBody>
      </p:sp>
      <p:sp>
        <p:nvSpPr>
          <p:cNvPr id="3" name="Espace réservé du contenu 2"/>
          <p:cNvSpPr>
            <a:spLocks noGrp="1"/>
          </p:cNvSpPr>
          <p:nvPr>
            <p:ph idx="1"/>
          </p:nvPr>
        </p:nvSpPr>
        <p:spPr>
          <a:xfrm>
            <a:off x="539750" y="2015999"/>
            <a:ext cx="8280722" cy="4292725"/>
          </a:xfrm>
        </p:spPr>
        <p:txBody>
          <a:bodyPr>
            <a:normAutofit fontScale="85000" lnSpcReduction="20000"/>
          </a:bodyPr>
          <a:lstStyle/>
          <a:p>
            <a:pPr algn="just"/>
            <a:r>
              <a:rPr lang="fr-FR" dirty="0" smtClean="0"/>
              <a:t>Article 23 de la LF 2013 : nouveau mécanisme général de réintégration d’une fraction des charges financières nettes :</a:t>
            </a:r>
          </a:p>
          <a:p>
            <a:pPr lvl="1" algn="just"/>
            <a:r>
              <a:rPr lang="fr-FR" dirty="0"/>
              <a:t>c</a:t>
            </a:r>
            <a:r>
              <a:rPr lang="fr-FR" dirty="0" smtClean="0"/>
              <a:t>hamp d’application :</a:t>
            </a:r>
          </a:p>
          <a:p>
            <a:pPr lvl="2" algn="just"/>
            <a:r>
              <a:rPr lang="fr-FR" dirty="0"/>
              <a:t>s</a:t>
            </a:r>
            <a:r>
              <a:rPr lang="fr-FR" dirty="0" smtClean="0"/>
              <a:t>ociétés </a:t>
            </a:r>
            <a:r>
              <a:rPr lang="fr-FR" dirty="0"/>
              <a:t>soumises à l’IS, et sociétés article 8 </a:t>
            </a:r>
            <a:r>
              <a:rPr lang="fr-FR" dirty="0" smtClean="0"/>
              <a:t>détenues par des sociétés IS ;</a:t>
            </a:r>
            <a:endParaRPr lang="fr-FR" dirty="0"/>
          </a:p>
          <a:p>
            <a:pPr lvl="2" algn="just"/>
            <a:r>
              <a:rPr lang="fr-FR" dirty="0"/>
              <a:t>s</a:t>
            </a:r>
            <a:r>
              <a:rPr lang="fr-FR" dirty="0" smtClean="0"/>
              <a:t>upportant </a:t>
            </a:r>
            <a:r>
              <a:rPr lang="fr-FR" dirty="0"/>
              <a:t>un montant de charges financières nettes d’au moins 3 </a:t>
            </a:r>
            <a:r>
              <a:rPr lang="fr-FR" dirty="0" smtClean="0"/>
              <a:t>M€</a:t>
            </a:r>
            <a:r>
              <a:rPr lang="fr-FR" dirty="0" smtClean="0"/>
              <a:t>/exercice </a:t>
            </a:r>
            <a:r>
              <a:rPr lang="fr-FR" dirty="0" smtClean="0"/>
              <a:t>;</a:t>
            </a:r>
            <a:endParaRPr lang="fr-FR" dirty="0"/>
          </a:p>
          <a:p>
            <a:pPr lvl="3" algn="just"/>
            <a:r>
              <a:rPr lang="fr-FR" dirty="0" smtClean="0"/>
              <a:t>NB : il s’agit d’un seuil, et non d’une franchise </a:t>
            </a:r>
          </a:p>
          <a:p>
            <a:pPr lvl="2" algn="just"/>
            <a:r>
              <a:rPr lang="fr-FR" dirty="0"/>
              <a:t>e</a:t>
            </a:r>
            <a:r>
              <a:rPr lang="fr-FR" dirty="0" smtClean="0"/>
              <a:t>xercices clos à compter du 31 décembre 2012 ;</a:t>
            </a:r>
          </a:p>
          <a:p>
            <a:pPr lvl="1" algn="just"/>
            <a:r>
              <a:rPr lang="fr-FR" dirty="0"/>
              <a:t>r</a:t>
            </a:r>
            <a:r>
              <a:rPr lang="fr-FR" dirty="0" smtClean="0"/>
              <a:t>éintégration :</a:t>
            </a:r>
          </a:p>
          <a:p>
            <a:pPr lvl="2" algn="just"/>
            <a:r>
              <a:rPr lang="fr-FR" dirty="0" smtClean="0"/>
              <a:t>montant :</a:t>
            </a:r>
          </a:p>
          <a:p>
            <a:pPr lvl="3" algn="just"/>
            <a:r>
              <a:rPr lang="fr-FR" dirty="0" smtClean="0"/>
              <a:t>15% des charges financières nettes pour exercices clos à compter du 31 décembre 2012 ;</a:t>
            </a:r>
          </a:p>
          <a:p>
            <a:pPr lvl="3" algn="just"/>
            <a:r>
              <a:rPr lang="fr-FR" dirty="0" smtClean="0"/>
              <a:t>25% des charges financières nettes les exercices ouverts à compter du 1</a:t>
            </a:r>
            <a:r>
              <a:rPr lang="fr-FR" baseline="30000" dirty="0" smtClean="0"/>
              <a:t>er</a:t>
            </a:r>
            <a:r>
              <a:rPr lang="fr-FR" dirty="0" smtClean="0"/>
              <a:t> janvier 2014 ;</a:t>
            </a:r>
          </a:p>
          <a:p>
            <a:pPr lvl="2" algn="just"/>
            <a:r>
              <a:rPr lang="fr-FR" dirty="0"/>
              <a:t>p</a:t>
            </a:r>
            <a:r>
              <a:rPr lang="fr-FR" dirty="0" smtClean="0"/>
              <a:t>as de limite dans le temps / pas un différé de déduction / pas de mécanisme de preuve contraire ;</a:t>
            </a:r>
          </a:p>
          <a:p>
            <a:pPr lvl="2" algn="just"/>
            <a:r>
              <a:rPr lang="fr-FR" dirty="0"/>
              <a:t>i</a:t>
            </a:r>
            <a:r>
              <a:rPr lang="fr-FR" dirty="0" smtClean="0"/>
              <a:t>mpact sur l’IS et les contributions additionnelles ;</a:t>
            </a:r>
          </a:p>
          <a:p>
            <a:pPr lvl="1" algn="just"/>
            <a:r>
              <a:rPr lang="fr-FR" dirty="0"/>
              <a:t>o</a:t>
            </a:r>
            <a:r>
              <a:rPr lang="fr-FR" dirty="0" smtClean="0"/>
              <a:t>rganisation du dispositif : </a:t>
            </a:r>
          </a:p>
          <a:p>
            <a:pPr lvl="2" algn="just"/>
            <a:r>
              <a:rPr lang="fr-FR" dirty="0" smtClean="0"/>
              <a:t>cas général (pour les sociétés non intégrées) / règles spécifiques en cas d’intégration fiscale</a:t>
            </a:r>
            <a:r>
              <a:rPr lang="fr-FR" dirty="0"/>
              <a:t> </a:t>
            </a:r>
            <a:r>
              <a:rPr lang="fr-FR" dirty="0" smtClean="0"/>
              <a:t>;</a:t>
            </a: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22</a:t>
            </a:fld>
            <a:endParaRPr lang="fr-FR"/>
          </a:p>
        </p:txBody>
      </p:sp>
    </p:spTree>
    <p:extLst>
      <p:ext uri="{BB962C8B-B14F-4D97-AF65-F5344CB8AC3E}">
        <p14:creationId xmlns:p14="http://schemas.microsoft.com/office/powerpoint/2010/main" val="20552194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just"/>
            <a:r>
              <a:rPr lang="fr-FR" sz="2400" dirty="0" smtClean="0">
                <a:solidFill>
                  <a:srgbClr val="13294A"/>
                </a:solidFill>
              </a:rPr>
              <a:t>Limitation de la déduction des charges financières des entreprises soumises à l’IS (3)</a:t>
            </a:r>
            <a:endParaRPr lang="fr-FR" sz="2400" dirty="0">
              <a:solidFill>
                <a:srgbClr val="13294A"/>
              </a:solidFill>
            </a:endParaRPr>
          </a:p>
        </p:txBody>
      </p:sp>
      <p:sp>
        <p:nvSpPr>
          <p:cNvPr id="3" name="Espace réservé du contenu 2"/>
          <p:cNvSpPr>
            <a:spLocks noGrp="1"/>
          </p:cNvSpPr>
          <p:nvPr>
            <p:ph idx="1"/>
          </p:nvPr>
        </p:nvSpPr>
        <p:spPr>
          <a:xfrm>
            <a:off x="539750" y="2060848"/>
            <a:ext cx="8352730" cy="4292725"/>
          </a:xfrm>
        </p:spPr>
        <p:txBody>
          <a:bodyPr>
            <a:normAutofit lnSpcReduction="10000"/>
          </a:bodyPr>
          <a:lstStyle/>
          <a:p>
            <a:pPr algn="just"/>
            <a:r>
              <a:rPr lang="fr-FR" dirty="0"/>
              <a:t>A</a:t>
            </a:r>
            <a:r>
              <a:rPr lang="fr-FR" dirty="0" smtClean="0"/>
              <a:t>ssiette de la réintégration : notion de charges financières nettes </a:t>
            </a:r>
          </a:p>
          <a:p>
            <a:pPr lvl="1" algn="just"/>
            <a:r>
              <a:rPr lang="fr-FR" sz="1600" dirty="0"/>
              <a:t>n</a:t>
            </a:r>
            <a:r>
              <a:rPr lang="fr-FR" sz="1600" dirty="0" smtClean="0"/>
              <a:t>ouvel article 212 bis III du CGI : différence entre </a:t>
            </a:r>
            <a:r>
              <a:rPr lang="fr-FR" sz="1600" i="1" dirty="0" smtClean="0"/>
              <a:t>« le total des charges financières venant rémunérer des sommes laissées ou mises à disposition de l’entreprise »</a:t>
            </a:r>
            <a:r>
              <a:rPr lang="fr-FR" sz="1600" dirty="0" smtClean="0"/>
              <a:t> et </a:t>
            </a:r>
            <a:r>
              <a:rPr lang="fr-FR" sz="1600" i="1" dirty="0" smtClean="0"/>
              <a:t>« le total des produits financiers venant rémunérer des sommes laissées ou mises à disposition par l’entreprise » </a:t>
            </a:r>
            <a:r>
              <a:rPr lang="fr-FR" sz="1600" dirty="0" smtClean="0"/>
              <a:t>;</a:t>
            </a:r>
          </a:p>
          <a:p>
            <a:pPr lvl="1" algn="just"/>
            <a:r>
              <a:rPr lang="fr-FR" sz="1600" dirty="0" smtClean="0"/>
              <a:t>Selon la commission </a:t>
            </a:r>
            <a:r>
              <a:rPr lang="fr-FR" sz="1600" dirty="0"/>
              <a:t>des Finances de l’Assemblée Nationale </a:t>
            </a:r>
            <a:r>
              <a:rPr lang="fr-FR" sz="1600" dirty="0" smtClean="0"/>
              <a:t>(</a:t>
            </a:r>
            <a:r>
              <a:rPr lang="fr-FR" sz="1600" dirty="0"/>
              <a:t>rapport sur le PLF 2013 n°251</a:t>
            </a:r>
            <a:r>
              <a:rPr lang="fr-FR" sz="1600" dirty="0" smtClean="0"/>
              <a:t>) :</a:t>
            </a:r>
          </a:p>
          <a:p>
            <a:pPr lvl="2" algn="just"/>
            <a:r>
              <a:rPr lang="fr-FR" sz="1400" dirty="0" smtClean="0"/>
              <a:t>Les charges financières visent celles figurant sous le </a:t>
            </a:r>
            <a:r>
              <a:rPr lang="fr-FR" sz="1400" dirty="0"/>
              <a:t>compte 66 du </a:t>
            </a:r>
            <a:r>
              <a:rPr lang="fr-FR" sz="1400" dirty="0" smtClean="0"/>
              <a:t>PCG « Charges financières », </a:t>
            </a:r>
            <a:r>
              <a:rPr lang="fr-FR" sz="1400" dirty="0"/>
              <a:t>à l’exception des comptes 664 (perte sur créances liées à des participations), 667 (moins-value sur cession de VMP) et des pertes de change autres que celles afférentes à des opérations financières (compte 666) ; </a:t>
            </a:r>
            <a:endParaRPr lang="fr-FR" sz="1400" dirty="0" smtClean="0"/>
          </a:p>
          <a:p>
            <a:pPr lvl="2" algn="just"/>
            <a:r>
              <a:rPr lang="fr-FR" sz="1400" dirty="0" smtClean="0"/>
              <a:t>corrélativement</a:t>
            </a:r>
            <a:r>
              <a:rPr lang="fr-FR" sz="1400" dirty="0"/>
              <a:t>, les produits financiers « miroirs » à retenir figureraient sous le compte 76 du PCG, à l’exception des comptes 767 (produits nets de cession de VMP) et des gains de change (compte 766) autres que ceux afférents à des opérations financières </a:t>
            </a:r>
            <a:r>
              <a:rPr lang="fr-FR" sz="1400" dirty="0" smtClean="0"/>
              <a:t>;</a:t>
            </a:r>
          </a:p>
          <a:p>
            <a:pPr lvl="3" algn="just"/>
            <a:r>
              <a:rPr lang="fr-FR" sz="1400" dirty="0"/>
              <a:t>q</a:t>
            </a:r>
            <a:r>
              <a:rPr lang="fr-FR" sz="1400" dirty="0" smtClean="0"/>
              <a:t>uid des « dividendes » ? Ils sont inclus dans le compte 76 (en 761 pour les produits de participations, et en 764 pour les revenus de VMP), </a:t>
            </a:r>
            <a:r>
              <a:rPr lang="fr-FR" sz="1400" dirty="0"/>
              <a:t>m</a:t>
            </a:r>
            <a:r>
              <a:rPr lang="fr-FR" sz="1400" dirty="0" smtClean="0"/>
              <a:t>ais ils ne rémunèrent pas des « sommes laissées ou mises à disposition ».</a:t>
            </a:r>
            <a:endParaRPr lang="fr-FR" sz="1400" dirty="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23</a:t>
            </a:fld>
            <a:endParaRPr lang="fr-FR"/>
          </a:p>
        </p:txBody>
      </p:sp>
    </p:spTree>
    <p:extLst>
      <p:ext uri="{BB962C8B-B14F-4D97-AF65-F5344CB8AC3E}">
        <p14:creationId xmlns:p14="http://schemas.microsoft.com/office/powerpoint/2010/main" val="15678644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just"/>
            <a:r>
              <a:rPr lang="fr-FR" sz="2400" dirty="0" smtClean="0">
                <a:solidFill>
                  <a:srgbClr val="13294A"/>
                </a:solidFill>
              </a:rPr>
              <a:t>Limitation de la déduction des charges financières des entreprises soumises à l’IS (4)</a:t>
            </a:r>
            <a:endParaRPr lang="fr-FR" sz="2400" dirty="0">
              <a:solidFill>
                <a:srgbClr val="13294A"/>
              </a:solidFill>
            </a:endParaRPr>
          </a:p>
        </p:txBody>
      </p:sp>
      <p:sp>
        <p:nvSpPr>
          <p:cNvPr id="3" name="Espace réservé du contenu 2"/>
          <p:cNvSpPr>
            <a:spLocks noGrp="1"/>
          </p:cNvSpPr>
          <p:nvPr>
            <p:ph idx="1"/>
          </p:nvPr>
        </p:nvSpPr>
        <p:spPr>
          <a:xfrm>
            <a:off x="539750" y="2060848"/>
            <a:ext cx="8280722" cy="4464496"/>
          </a:xfrm>
        </p:spPr>
        <p:txBody>
          <a:bodyPr>
            <a:normAutofit fontScale="85000" lnSpcReduction="20000"/>
          </a:bodyPr>
          <a:lstStyle/>
          <a:p>
            <a:pPr algn="just"/>
            <a:r>
              <a:rPr lang="fr-FR" dirty="0"/>
              <a:t>A</a:t>
            </a:r>
            <a:r>
              <a:rPr lang="fr-FR" dirty="0" smtClean="0"/>
              <a:t>ssiette de la réintégration - notion de charges financières nettes :</a:t>
            </a:r>
          </a:p>
          <a:p>
            <a:pPr lvl="1" algn="just"/>
            <a:r>
              <a:rPr lang="fr-FR" sz="1600" dirty="0"/>
              <a:t>a</a:t>
            </a:r>
            <a:r>
              <a:rPr lang="fr-FR" sz="1600" dirty="0" smtClean="0"/>
              <a:t>ssimilation de certains contrats de location à un emprunt :</a:t>
            </a:r>
          </a:p>
          <a:p>
            <a:pPr lvl="2" algn="just"/>
            <a:r>
              <a:rPr lang="fr-FR" sz="1400" dirty="0" smtClean="0"/>
              <a:t>crédit-bail ;</a:t>
            </a:r>
          </a:p>
          <a:p>
            <a:pPr lvl="2" algn="just"/>
            <a:r>
              <a:rPr lang="fr-FR" sz="1400" dirty="0"/>
              <a:t>l</a:t>
            </a:r>
            <a:r>
              <a:rPr lang="fr-FR" sz="1400" dirty="0" smtClean="0"/>
              <a:t>ocation avec option d’achat ;</a:t>
            </a:r>
          </a:p>
          <a:p>
            <a:pPr lvl="2" algn="just"/>
            <a:r>
              <a:rPr lang="fr-FR" sz="1400" dirty="0" smtClean="0"/>
              <a:t>location simple entre entités liées au sens de l’article 39-12 du CGI ;</a:t>
            </a:r>
          </a:p>
          <a:p>
            <a:pPr lvl="1" algn="just"/>
            <a:r>
              <a:rPr lang="fr-FR" sz="1600" dirty="0"/>
              <a:t>o</a:t>
            </a:r>
            <a:r>
              <a:rPr lang="fr-FR" sz="1600" dirty="0" smtClean="0"/>
              <a:t>bjet des contrats de location assimilés à des emprunts ?</a:t>
            </a:r>
          </a:p>
          <a:p>
            <a:pPr lvl="2" algn="just"/>
            <a:r>
              <a:rPr lang="fr-FR" sz="1400" dirty="0" smtClean="0"/>
              <a:t>Immobiliers et mobiliers pour crédit-bail et location avec option d’achat</a:t>
            </a:r>
          </a:p>
          <a:p>
            <a:pPr lvl="2" algn="just"/>
            <a:r>
              <a:rPr lang="fr-FR" sz="1400" dirty="0" smtClean="0"/>
              <a:t>uniquement </a:t>
            </a:r>
            <a:r>
              <a:rPr lang="fr-FR" sz="1400" dirty="0" smtClean="0"/>
              <a:t>les biens </a:t>
            </a:r>
            <a:r>
              <a:rPr lang="fr-FR" sz="1400" dirty="0" smtClean="0"/>
              <a:t>mobiliers pour location simple entre entités liées</a:t>
            </a:r>
            <a:endParaRPr lang="fr-FR" sz="1400" dirty="0" smtClean="0"/>
          </a:p>
          <a:p>
            <a:pPr lvl="1" algn="just"/>
            <a:r>
              <a:rPr lang="fr-FR" sz="1600" dirty="0"/>
              <a:t>c</a:t>
            </a:r>
            <a:r>
              <a:rPr lang="fr-FR" sz="1600" dirty="0" smtClean="0"/>
              <a:t>onséquences :</a:t>
            </a:r>
          </a:p>
          <a:p>
            <a:pPr lvl="2" algn="just"/>
            <a:r>
              <a:rPr lang="fr-FR" sz="1400" dirty="0"/>
              <a:t>a</a:t>
            </a:r>
            <a:r>
              <a:rPr lang="fr-FR" sz="1400" dirty="0" smtClean="0"/>
              <a:t>ssimilation à des charges financières (côté preneur) et à des produits financiers (côté bailleur) d’une fraction des loyers payés / reçus ;</a:t>
            </a:r>
          </a:p>
          <a:p>
            <a:pPr lvl="2" algn="just"/>
            <a:r>
              <a:rPr lang="fr-FR" sz="1400" dirty="0"/>
              <a:t>d</a:t>
            </a:r>
            <a:r>
              <a:rPr lang="fr-FR" sz="1400" dirty="0" smtClean="0"/>
              <a:t>étermination de la composante financière du loyer : montant du loyer diminué de l’ensemble des frais annexes facturés par le bailleur, et de l’amortissement pratiqué par ce dernier (linéaire ou dégressif ou financier au sens du I de l’article 39 C) ;</a:t>
            </a:r>
            <a:endParaRPr lang="fr-FR" sz="1400" dirty="0"/>
          </a:p>
          <a:p>
            <a:pPr lvl="1" algn="just"/>
            <a:r>
              <a:rPr lang="fr-FR" sz="1600" b="1" dirty="0" smtClean="0"/>
              <a:t>exclusion spécifique </a:t>
            </a:r>
            <a:r>
              <a:rPr lang="fr-FR" sz="1600" dirty="0" smtClean="0"/>
              <a:t>: les charges financières qui se rapportent à des emprunts effectués en vue de réaliser ou gérer des équipements publics sont exclues du dispositif. Ainsi, les intérêts supportés par une entreprise privé du fait des biens qu’elles acquièrent ou construisent en application de contrats de délégation de SP, de concession, de partenariat et de bail emphytéotique ne sont pas limitées, si les </a:t>
            </a:r>
            <a:r>
              <a:rPr lang="fr-FR" sz="1600" dirty="0"/>
              <a:t>contrats </a:t>
            </a:r>
            <a:r>
              <a:rPr lang="fr-FR" sz="1600" dirty="0" smtClean="0"/>
              <a:t>ont été conclus </a:t>
            </a:r>
            <a:r>
              <a:rPr lang="fr-FR" sz="1600" dirty="0"/>
              <a:t>avant la promulgation de la </a:t>
            </a:r>
            <a:r>
              <a:rPr lang="fr-FR" sz="1600" dirty="0" smtClean="0"/>
              <a:t>loi.</a:t>
            </a:r>
            <a:endParaRPr lang="fr-FR" sz="1600" dirty="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24</a:t>
            </a:fld>
            <a:endParaRPr lang="fr-FR" dirty="0"/>
          </a:p>
        </p:txBody>
      </p:sp>
    </p:spTree>
    <p:extLst>
      <p:ext uri="{BB962C8B-B14F-4D97-AF65-F5344CB8AC3E}">
        <p14:creationId xmlns:p14="http://schemas.microsoft.com/office/powerpoint/2010/main" val="8573638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just"/>
            <a:r>
              <a:rPr lang="fr-FR" sz="2400" dirty="0" smtClean="0">
                <a:solidFill>
                  <a:srgbClr val="13294A"/>
                </a:solidFill>
              </a:rPr>
              <a:t>Limitation de la déduction des charges financières des entreprises soumises à l’IS (5)</a:t>
            </a:r>
            <a:endParaRPr lang="fr-FR" sz="2400" dirty="0">
              <a:solidFill>
                <a:srgbClr val="13294A"/>
              </a:solidFill>
            </a:endParaRPr>
          </a:p>
        </p:txBody>
      </p:sp>
      <p:sp>
        <p:nvSpPr>
          <p:cNvPr id="3" name="Espace réservé du contenu 2"/>
          <p:cNvSpPr>
            <a:spLocks noGrp="1"/>
          </p:cNvSpPr>
          <p:nvPr>
            <p:ph idx="1"/>
          </p:nvPr>
        </p:nvSpPr>
        <p:spPr>
          <a:xfrm>
            <a:off x="539750" y="2015999"/>
            <a:ext cx="8136706" cy="4292725"/>
          </a:xfrm>
        </p:spPr>
        <p:txBody>
          <a:bodyPr>
            <a:normAutofit/>
          </a:bodyPr>
          <a:lstStyle/>
          <a:p>
            <a:pPr algn="just"/>
            <a:r>
              <a:rPr lang="fr-FR" dirty="0" smtClean="0"/>
              <a:t>Articulation du mécanisme de réintégration général avec les dispositifs anti-abus existants  (pour les sociétés non intégrées) :</a:t>
            </a:r>
          </a:p>
          <a:p>
            <a:pPr lvl="1" algn="just"/>
            <a:r>
              <a:rPr lang="fr-FR" dirty="0"/>
              <a:t>l</a:t>
            </a:r>
            <a:r>
              <a:rPr lang="fr-FR" dirty="0" smtClean="0"/>
              <a:t>a nouvelle limite à la déduction des charges financières s'appliquera </a:t>
            </a:r>
            <a:r>
              <a:rPr lang="fr-FR" u="sng" dirty="0" smtClean="0"/>
              <a:t>après</a:t>
            </a:r>
            <a:r>
              <a:rPr lang="fr-FR" dirty="0" smtClean="0"/>
              <a:t> la prise en compte des régimes anti-abus existants ;</a:t>
            </a:r>
          </a:p>
          <a:p>
            <a:pPr lvl="1" algn="just"/>
            <a:r>
              <a:rPr lang="fr-FR" dirty="0"/>
              <a:t>l</a:t>
            </a:r>
            <a:r>
              <a:rPr lang="fr-FR" dirty="0" smtClean="0"/>
              <a:t>e montant des charges financières nettes prises en compte pour la réintégration sera donc réduit :</a:t>
            </a:r>
          </a:p>
          <a:p>
            <a:pPr lvl="2" algn="just"/>
            <a:r>
              <a:rPr lang="fr-FR" dirty="0" smtClean="0"/>
              <a:t>de la fraction de charges non admise en déduction en application des règles de lutte contre la sous-capitalisation (article 212-II du CGI) ;</a:t>
            </a:r>
          </a:p>
          <a:p>
            <a:pPr lvl="2" algn="just"/>
            <a:r>
              <a:rPr lang="fr-FR" dirty="0" smtClean="0"/>
              <a:t>de la fraction des charges financières non déductibles en application de l’amendement « Carrez » (article 209-IX du CGI) ;</a:t>
            </a:r>
          </a:p>
          <a:p>
            <a:pPr lvl="1" algn="just"/>
            <a:r>
              <a:rPr lang="fr-FR" dirty="0"/>
              <a:t>t</a:t>
            </a:r>
            <a:r>
              <a:rPr lang="fr-FR" dirty="0" smtClean="0"/>
              <a:t>outefois, les charges financières réintégrées en vertu de ces dispositifs anti-abus seront néanmoins prises en compte pour l'appréciation du seuil de 3 M€. </a:t>
            </a:r>
          </a:p>
          <a:p>
            <a:pPr lvl="1" algn="just"/>
            <a:endParaRPr lang="fr-FR" dirty="0" smtClean="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25</a:t>
            </a:fld>
            <a:endParaRPr lang="fr-FR"/>
          </a:p>
        </p:txBody>
      </p:sp>
    </p:spTree>
    <p:extLst>
      <p:ext uri="{BB962C8B-B14F-4D97-AF65-F5344CB8AC3E}">
        <p14:creationId xmlns:p14="http://schemas.microsoft.com/office/powerpoint/2010/main" val="1667684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just"/>
            <a:r>
              <a:rPr lang="fr-FR" sz="2400" dirty="0" smtClean="0">
                <a:solidFill>
                  <a:srgbClr val="13294A"/>
                </a:solidFill>
              </a:rPr>
              <a:t>Limitation de la déduction des charges financières des entreprises soumises à l’IS (6)</a:t>
            </a:r>
            <a:endParaRPr lang="fr-FR" sz="2400" dirty="0">
              <a:solidFill>
                <a:srgbClr val="13294A"/>
              </a:solidFill>
            </a:endParaRPr>
          </a:p>
        </p:txBody>
      </p:sp>
      <p:sp>
        <p:nvSpPr>
          <p:cNvPr id="3" name="Espace réservé du contenu 2"/>
          <p:cNvSpPr>
            <a:spLocks noGrp="1"/>
          </p:cNvSpPr>
          <p:nvPr>
            <p:ph idx="1"/>
          </p:nvPr>
        </p:nvSpPr>
        <p:spPr>
          <a:xfrm>
            <a:off x="539750" y="2015999"/>
            <a:ext cx="8208714" cy="4292725"/>
          </a:xfrm>
        </p:spPr>
        <p:txBody>
          <a:bodyPr>
            <a:normAutofit fontScale="85000" lnSpcReduction="10000"/>
          </a:bodyPr>
          <a:lstStyle/>
          <a:p>
            <a:pPr algn="just"/>
            <a:r>
              <a:rPr lang="fr-FR" dirty="0" smtClean="0"/>
              <a:t>Application du mécanisme de réintégration dans le cadre des groupes intégrés :</a:t>
            </a:r>
          </a:p>
          <a:p>
            <a:pPr lvl="1" algn="just"/>
            <a:r>
              <a:rPr lang="fr-FR" dirty="0"/>
              <a:t>l</a:t>
            </a:r>
            <a:r>
              <a:rPr lang="fr-FR" dirty="0" smtClean="0"/>
              <a:t>e dispositif ne visera que les charges financières nettes résultant d’opérations réalisées avec des sociétés ou des personnes </a:t>
            </a:r>
            <a:r>
              <a:rPr lang="fr-FR" i="1" dirty="0" smtClean="0"/>
              <a:t>hors du groupe </a:t>
            </a:r>
            <a:r>
              <a:rPr lang="fr-FR" dirty="0" smtClean="0"/>
              <a:t>(article 223 B bis nouveau du CGI) :</a:t>
            </a:r>
          </a:p>
          <a:p>
            <a:pPr lvl="2" algn="just"/>
            <a:r>
              <a:rPr lang="fr-FR" dirty="0"/>
              <a:t>n</a:t>
            </a:r>
            <a:r>
              <a:rPr lang="fr-FR" dirty="0" smtClean="0"/>
              <a:t>eutralisation des charges financières et produits financiers intra-groupe ;</a:t>
            </a:r>
          </a:p>
          <a:p>
            <a:pPr lvl="1" algn="just"/>
            <a:r>
              <a:rPr lang="fr-FR" dirty="0" smtClean="0"/>
              <a:t>appréciation du seuil de 3 M€ :</a:t>
            </a:r>
          </a:p>
          <a:p>
            <a:pPr lvl="2" algn="just"/>
            <a:r>
              <a:rPr lang="fr-FR" dirty="0" smtClean="0"/>
              <a:t>au niveau du groupe ;</a:t>
            </a:r>
          </a:p>
          <a:p>
            <a:pPr lvl="2" algn="just"/>
            <a:r>
              <a:rPr lang="fr-FR" dirty="0" smtClean="0"/>
              <a:t>somme des charges financières nettes des sociétés membres du groupe :</a:t>
            </a:r>
          </a:p>
          <a:p>
            <a:pPr lvl="3" algn="just"/>
            <a:r>
              <a:rPr lang="fr-FR" dirty="0" smtClean="0"/>
              <a:t>possibilité de compenser les charges financières nettes d’une entité avec les produits financiers nets d’une autre entité membre (cf. </a:t>
            </a:r>
            <a:r>
              <a:rPr lang="fr-FR" dirty="0"/>
              <a:t>r</a:t>
            </a:r>
            <a:r>
              <a:rPr lang="fr-FR" dirty="0" smtClean="0"/>
              <a:t>apport de la Commission des Finances de l’Assemblée Nationale)</a:t>
            </a:r>
          </a:p>
          <a:p>
            <a:pPr lvl="1" algn="just"/>
            <a:r>
              <a:rPr lang="fr-FR" dirty="0"/>
              <a:t>s</a:t>
            </a:r>
            <a:r>
              <a:rPr lang="fr-FR" dirty="0" smtClean="0"/>
              <a:t>elon les situations, l’intégration fiscale sera donc pénalisante ou avantageuse :</a:t>
            </a:r>
          </a:p>
          <a:p>
            <a:pPr lvl="3" algn="just"/>
            <a:r>
              <a:rPr lang="fr-FR" dirty="0"/>
              <a:t>p</a:t>
            </a:r>
            <a:r>
              <a:rPr lang="fr-FR" dirty="0" smtClean="0"/>
              <a:t>énalisante dans la mesure où le seuil de 3 M€ s’applique une seule fois ;</a:t>
            </a:r>
          </a:p>
          <a:p>
            <a:pPr lvl="3" algn="just"/>
            <a:r>
              <a:rPr lang="fr-FR" dirty="0" smtClean="0"/>
              <a:t>avantageuse du fait de la possibilité de compenser les charges financières nettes / produits financiers nets ;</a:t>
            </a:r>
          </a:p>
          <a:p>
            <a:pPr marL="810000" lvl="3" indent="0" algn="just">
              <a:buNone/>
            </a:pPr>
            <a:r>
              <a:rPr lang="fr-FR" dirty="0" smtClean="0"/>
              <a:t>=&gt; </a:t>
            </a:r>
            <a:r>
              <a:rPr lang="fr-FR" dirty="0" smtClean="0"/>
              <a:t>arbitrage</a:t>
            </a:r>
            <a:endParaRPr lang="fr-FR" dirty="0" smtClean="0"/>
          </a:p>
          <a:p>
            <a:pPr marL="1080000" lvl="4" indent="0" algn="just">
              <a:buNone/>
            </a:pPr>
            <a:endParaRPr lang="fr-FR" dirty="0" smtClean="0"/>
          </a:p>
          <a:p>
            <a:pPr lvl="3" algn="just"/>
            <a:endParaRPr lang="fr-FR" dirty="0" smtClean="0"/>
          </a:p>
          <a:p>
            <a:pPr marL="270000" lvl="1" indent="0" algn="just">
              <a:buNone/>
            </a:pPr>
            <a:endParaRPr lang="fr-FR" sz="2100" dirty="0"/>
          </a:p>
          <a:p>
            <a:pPr lvl="2" algn="just"/>
            <a:endParaRPr lang="fr-FR" dirty="0" smtClean="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26</a:t>
            </a:fld>
            <a:endParaRPr lang="fr-FR"/>
          </a:p>
        </p:txBody>
      </p:sp>
    </p:spTree>
    <p:extLst>
      <p:ext uri="{BB962C8B-B14F-4D97-AF65-F5344CB8AC3E}">
        <p14:creationId xmlns:p14="http://schemas.microsoft.com/office/powerpoint/2010/main" val="24944090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just"/>
            <a:r>
              <a:rPr lang="fr-FR" sz="2400" dirty="0" smtClean="0">
                <a:solidFill>
                  <a:srgbClr val="13294A"/>
                </a:solidFill>
              </a:rPr>
              <a:t>Limitation de la déduction des charges financières des entreprises soumises à l’IS (7)</a:t>
            </a:r>
            <a:endParaRPr lang="fr-FR" sz="2400" dirty="0">
              <a:solidFill>
                <a:srgbClr val="13294A"/>
              </a:solidFill>
            </a:endParaRPr>
          </a:p>
        </p:txBody>
      </p:sp>
      <p:sp>
        <p:nvSpPr>
          <p:cNvPr id="3" name="Espace réservé du contenu 2"/>
          <p:cNvSpPr>
            <a:spLocks noGrp="1"/>
          </p:cNvSpPr>
          <p:nvPr>
            <p:ph idx="1"/>
          </p:nvPr>
        </p:nvSpPr>
        <p:spPr>
          <a:xfrm>
            <a:off x="539750" y="2015999"/>
            <a:ext cx="8208714" cy="4292725"/>
          </a:xfrm>
        </p:spPr>
        <p:txBody>
          <a:bodyPr>
            <a:normAutofit/>
          </a:bodyPr>
          <a:lstStyle/>
          <a:p>
            <a:pPr algn="just"/>
            <a:r>
              <a:rPr lang="fr-FR" dirty="0" smtClean="0"/>
              <a:t>Articulation du nouveau dispositif avec les autres mécanismes anti-abus existant :</a:t>
            </a:r>
          </a:p>
          <a:p>
            <a:pPr lvl="1" algn="just"/>
            <a:r>
              <a:rPr lang="fr-FR" dirty="0"/>
              <a:t>a</a:t>
            </a:r>
            <a:r>
              <a:rPr lang="fr-FR" dirty="0" smtClean="0"/>
              <a:t>rticulation similaire à celle trouvant à s’appliquer dans le cas général :</a:t>
            </a:r>
          </a:p>
          <a:p>
            <a:pPr lvl="2" algn="just"/>
            <a:r>
              <a:rPr lang="fr-FR" dirty="0"/>
              <a:t>l</a:t>
            </a:r>
            <a:r>
              <a:rPr lang="fr-FR" dirty="0" smtClean="0"/>
              <a:t>e </a:t>
            </a:r>
            <a:r>
              <a:rPr lang="fr-FR" dirty="0"/>
              <a:t>montant des charges financières nettes prises en compte pour la réintégration </a:t>
            </a:r>
            <a:r>
              <a:rPr lang="fr-FR" dirty="0" smtClean="0"/>
              <a:t>est réduit des charges financières non admises en déduction en application :</a:t>
            </a:r>
            <a:endParaRPr lang="fr-FR" dirty="0"/>
          </a:p>
          <a:p>
            <a:pPr lvl="3" algn="just"/>
            <a:r>
              <a:rPr lang="fr-FR" dirty="0"/>
              <a:t>du IX de l’article 209 (« amendement Carrez ») </a:t>
            </a:r>
            <a:r>
              <a:rPr lang="fr-FR" dirty="0" smtClean="0"/>
              <a:t>;</a:t>
            </a:r>
          </a:p>
          <a:p>
            <a:pPr lvl="3" algn="just"/>
            <a:r>
              <a:rPr lang="fr-FR" dirty="0"/>
              <a:t>d</a:t>
            </a:r>
            <a:r>
              <a:rPr lang="fr-FR" dirty="0" smtClean="0"/>
              <a:t>e l’article 212 ;</a:t>
            </a:r>
          </a:p>
          <a:p>
            <a:pPr lvl="3" algn="just"/>
            <a:r>
              <a:rPr lang="fr-FR" dirty="0"/>
              <a:t>du septième alinéa de l’article 223 B (« amendement Charasse ») </a:t>
            </a:r>
            <a:r>
              <a:rPr lang="fr-FR" dirty="0" smtClean="0"/>
              <a:t>;</a:t>
            </a:r>
            <a:endParaRPr lang="fr-FR" dirty="0"/>
          </a:p>
          <a:p>
            <a:pPr lvl="3" algn="just"/>
            <a:r>
              <a:rPr lang="fr-FR" dirty="0" smtClean="0"/>
              <a:t>des 6 derniers alinéas </a:t>
            </a:r>
            <a:r>
              <a:rPr lang="fr-FR" dirty="0"/>
              <a:t>de l’article 223 </a:t>
            </a:r>
            <a:r>
              <a:rPr lang="fr-FR" dirty="0" smtClean="0"/>
              <a:t>B (dispositif </a:t>
            </a:r>
            <a:r>
              <a:rPr lang="fr-FR" dirty="0"/>
              <a:t>de lutte contre la sous-capitalisation </a:t>
            </a:r>
            <a:r>
              <a:rPr lang="fr-FR" dirty="0" smtClean="0"/>
              <a:t>spécifique </a:t>
            </a:r>
            <a:r>
              <a:rPr lang="fr-FR" dirty="0"/>
              <a:t>aux </a:t>
            </a:r>
            <a:r>
              <a:rPr lang="fr-FR" dirty="0" smtClean="0"/>
              <a:t>groupes) ;</a:t>
            </a:r>
            <a:endParaRPr lang="fr-FR" dirty="0"/>
          </a:p>
          <a:p>
            <a:pPr lvl="1" algn="just"/>
            <a:r>
              <a:rPr lang="fr-FR" dirty="0"/>
              <a:t>t</a:t>
            </a:r>
            <a:r>
              <a:rPr lang="fr-FR" dirty="0" smtClean="0"/>
              <a:t>outefois</a:t>
            </a:r>
            <a:r>
              <a:rPr lang="fr-FR" dirty="0"/>
              <a:t>, les charges financières réintégrées en vertu de ces dispositifs anti-abus </a:t>
            </a:r>
            <a:r>
              <a:rPr lang="fr-FR" dirty="0" smtClean="0"/>
              <a:t>sont </a:t>
            </a:r>
            <a:r>
              <a:rPr lang="fr-FR" dirty="0"/>
              <a:t>néanmoins prises en compte pour l'appréciation du seuil de 3 M</a:t>
            </a:r>
            <a:r>
              <a:rPr lang="fr-FR" dirty="0" smtClean="0"/>
              <a:t>€</a:t>
            </a:r>
            <a:r>
              <a:rPr lang="fr-FR" dirty="0"/>
              <a:t>. </a:t>
            </a:r>
          </a:p>
          <a:p>
            <a:pPr lvl="1" algn="just"/>
            <a:endParaRPr lang="fr-FR" dirty="0" smtClean="0"/>
          </a:p>
          <a:p>
            <a:pPr lvl="2" algn="just"/>
            <a:endParaRPr lang="fr-FR" dirty="0" smtClean="0"/>
          </a:p>
          <a:p>
            <a:pPr lvl="2" algn="just"/>
            <a:endParaRPr lang="fr-FR" dirty="0" smtClean="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27</a:t>
            </a:fld>
            <a:endParaRPr lang="fr-FR"/>
          </a:p>
        </p:txBody>
      </p:sp>
    </p:spTree>
    <p:extLst>
      <p:ext uri="{BB962C8B-B14F-4D97-AF65-F5344CB8AC3E}">
        <p14:creationId xmlns:p14="http://schemas.microsoft.com/office/powerpoint/2010/main" val="41224045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just"/>
            <a:r>
              <a:rPr lang="fr-FR" sz="2400" dirty="0" smtClean="0">
                <a:solidFill>
                  <a:srgbClr val="13294A"/>
                </a:solidFill>
              </a:rPr>
              <a:t>Limitation de la déduction des charges financières des entreprises soumises à l’IS (8)</a:t>
            </a:r>
            <a:endParaRPr lang="fr-FR" sz="2400" dirty="0">
              <a:solidFill>
                <a:srgbClr val="13294A"/>
              </a:solidFill>
            </a:endParaRPr>
          </a:p>
        </p:txBody>
      </p:sp>
      <p:sp>
        <p:nvSpPr>
          <p:cNvPr id="3" name="Espace réservé du contenu 2"/>
          <p:cNvSpPr>
            <a:spLocks noGrp="1"/>
          </p:cNvSpPr>
          <p:nvPr>
            <p:ph idx="1"/>
          </p:nvPr>
        </p:nvSpPr>
        <p:spPr>
          <a:xfrm>
            <a:off x="323528" y="2015999"/>
            <a:ext cx="8496944" cy="4437337"/>
          </a:xfrm>
        </p:spPr>
        <p:txBody>
          <a:bodyPr>
            <a:normAutofit fontScale="85000" lnSpcReduction="20000"/>
          </a:bodyPr>
          <a:lstStyle/>
          <a:p>
            <a:pPr algn="just"/>
            <a:r>
              <a:rPr lang="fr-FR" dirty="0" smtClean="0"/>
              <a:t>Conséquences spécifiques du mécanisme de réintégration dans le cas des groupes intégrés :</a:t>
            </a:r>
          </a:p>
          <a:p>
            <a:pPr lvl="1" algn="just"/>
            <a:r>
              <a:rPr lang="fr-FR" dirty="0" smtClean="0"/>
              <a:t>la réintégration s’opère dans le résultat d’ensemble, et non dans les résultats individuels des sociétés membres ; </a:t>
            </a:r>
          </a:p>
          <a:p>
            <a:pPr lvl="1" algn="just"/>
            <a:r>
              <a:rPr lang="fr-FR" dirty="0"/>
              <a:t>i</a:t>
            </a:r>
            <a:r>
              <a:rPr lang="fr-FR" dirty="0" smtClean="0"/>
              <a:t>mpact sur le calcul de la participation des salariés :</a:t>
            </a:r>
          </a:p>
          <a:p>
            <a:pPr lvl="2" algn="just"/>
            <a:r>
              <a:rPr lang="fr-FR" dirty="0" smtClean="0"/>
              <a:t>RSP assise sur le résultat individuel de chaque société membre, comme si elle était imposée séparément (art. 223 L- 5 du CGI) ;</a:t>
            </a:r>
          </a:p>
          <a:p>
            <a:pPr lvl="2" algn="just"/>
            <a:r>
              <a:rPr lang="fr-FR" dirty="0" smtClean="0"/>
              <a:t>application du mécanisme de réintégration, sans distinguer selon que les charges financières sont versées à une entité membre du groupe ou extérieure au groupe.</a:t>
            </a:r>
          </a:p>
          <a:p>
            <a:pPr lvl="1" algn="just"/>
            <a:r>
              <a:rPr lang="fr-FR" dirty="0"/>
              <a:t>c</a:t>
            </a:r>
            <a:r>
              <a:rPr lang="fr-FR" dirty="0" smtClean="0"/>
              <a:t>oncernant la contribution des filiales à l’IS d’ensemble :</a:t>
            </a:r>
          </a:p>
          <a:p>
            <a:pPr lvl="2" algn="just"/>
            <a:r>
              <a:rPr lang="fr-FR" dirty="0" smtClean="0"/>
              <a:t>chaque filiale contribue à grossir ou diminuer les charges financières nettes du groupe, et donc l’IS d’ensemble acquitté par la mère ;</a:t>
            </a:r>
          </a:p>
          <a:p>
            <a:pPr lvl="2" algn="just"/>
            <a:r>
              <a:rPr lang="fr-FR" dirty="0"/>
              <a:t>l</a:t>
            </a:r>
            <a:r>
              <a:rPr lang="fr-FR" dirty="0" smtClean="0"/>
              <a:t>a convention d’intégration devra prévoir, si, et comment, cette situation se répercute sur la contribution des filiales à l’IS d’ensemble ; dans le cadre des principes retenus par la jurisprudence du CE, commentée par l’instruction 4 H-3-12 ;</a:t>
            </a:r>
          </a:p>
          <a:p>
            <a:pPr lvl="2" algn="just"/>
            <a:r>
              <a:rPr lang="fr-FR" dirty="0"/>
              <a:t>e</a:t>
            </a:r>
            <a:r>
              <a:rPr lang="fr-FR" dirty="0" smtClean="0"/>
              <a:t>n pratique, si la convention actuelle prévoit un principe de neutralité selon lequel la filiale paye l’impôt qu’elle aurait acquitté en l’absence d’intégration, la convention n’aura pas à être modifiée et ce principe pourra être retenu</a:t>
            </a:r>
            <a:r>
              <a:rPr lang="fr-FR" dirty="0"/>
              <a:t> </a:t>
            </a:r>
            <a:r>
              <a:rPr lang="fr-FR" dirty="0" smtClean="0"/>
              <a:t>;</a:t>
            </a:r>
          </a:p>
          <a:p>
            <a:pPr lvl="2" algn="just"/>
            <a:r>
              <a:rPr lang="fr-FR" dirty="0"/>
              <a:t>d</a:t>
            </a:r>
            <a:r>
              <a:rPr lang="fr-FR" dirty="0" smtClean="0"/>
              <a:t>’autres approches sont concevables, mais complexité du suivi dans le temps.</a:t>
            </a:r>
          </a:p>
          <a:p>
            <a:pPr lvl="1" algn="just"/>
            <a:endParaRPr lang="fr-FR" dirty="0" smtClean="0"/>
          </a:p>
          <a:p>
            <a:pPr lvl="2" algn="just"/>
            <a:endParaRPr lang="fr-FR" dirty="0" smtClean="0"/>
          </a:p>
          <a:p>
            <a:pPr lvl="2" algn="just"/>
            <a:endParaRPr lang="fr-FR" dirty="0" smtClean="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28</a:t>
            </a:fld>
            <a:endParaRPr lang="fr-FR"/>
          </a:p>
        </p:txBody>
      </p:sp>
    </p:spTree>
    <p:extLst>
      <p:ext uri="{BB962C8B-B14F-4D97-AF65-F5344CB8AC3E}">
        <p14:creationId xmlns:p14="http://schemas.microsoft.com/office/powerpoint/2010/main" val="35558554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smtClean="0">
                <a:latin typeface="+mj-lt"/>
              </a:rPr>
              <a:t>ABANDONS DE CREANCES - APPORTS</a:t>
            </a:r>
            <a:endParaRPr lang="fr-FR" dirty="0">
              <a:latin typeface="+mj-lt"/>
            </a:endParaRPr>
          </a:p>
        </p:txBody>
      </p:sp>
    </p:spTree>
    <p:extLst>
      <p:ext uri="{BB962C8B-B14F-4D97-AF65-F5344CB8AC3E}">
        <p14:creationId xmlns:p14="http://schemas.microsoft.com/office/powerpoint/2010/main" val="28909186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smtClean="0">
                <a:latin typeface="+mj-lt"/>
              </a:rPr>
              <a:t>Aides entre </a:t>
            </a:r>
            <a:r>
              <a:rPr lang="fr-FR" dirty="0">
                <a:latin typeface="+mj-lt"/>
              </a:rPr>
              <a:t>entreprises (1)</a:t>
            </a:r>
          </a:p>
        </p:txBody>
      </p:sp>
      <p:sp>
        <p:nvSpPr>
          <p:cNvPr id="3" name="Espace réservé du contenu 2"/>
          <p:cNvSpPr>
            <a:spLocks noGrp="1"/>
          </p:cNvSpPr>
          <p:nvPr>
            <p:ph idx="1"/>
          </p:nvPr>
        </p:nvSpPr>
        <p:spPr>
          <a:xfrm>
            <a:off x="539750" y="2015999"/>
            <a:ext cx="8064500" cy="4437337"/>
          </a:xfrm>
        </p:spPr>
        <p:txBody>
          <a:bodyPr>
            <a:normAutofit fontScale="92500" lnSpcReduction="20000"/>
          </a:bodyPr>
          <a:lstStyle/>
          <a:p>
            <a:pPr marL="270000" lvl="1" algn="just">
              <a:buFont typeface="Arial" pitchFamily="34" charset="0"/>
              <a:buChar char="–"/>
            </a:pPr>
            <a:r>
              <a:rPr lang="fr-FR" sz="2200" dirty="0">
                <a:latin typeface="+mj-lt"/>
              </a:rPr>
              <a:t>Situation </a:t>
            </a:r>
            <a:r>
              <a:rPr lang="fr-FR" sz="2200" dirty="0" smtClean="0">
                <a:latin typeface="+mj-lt"/>
              </a:rPr>
              <a:t>antérieure / </a:t>
            </a:r>
            <a:r>
              <a:rPr lang="fr-FR" sz="2200" dirty="0">
                <a:latin typeface="+mj-lt"/>
              </a:rPr>
              <a:t>construction </a:t>
            </a:r>
            <a:r>
              <a:rPr lang="fr-FR" sz="2200" dirty="0" smtClean="0">
                <a:latin typeface="+mj-lt"/>
              </a:rPr>
              <a:t>jurisprudentielle :</a:t>
            </a:r>
          </a:p>
          <a:p>
            <a:pPr lvl="1" algn="just">
              <a:lnSpc>
                <a:spcPct val="110000"/>
              </a:lnSpc>
            </a:pPr>
            <a:r>
              <a:rPr lang="fr-FR" dirty="0">
                <a:latin typeface="+mj-lt"/>
              </a:rPr>
              <a:t>Constitue un acte de gestion normal le fait pour une société mère dont la filiale est en difficulté de consentir à celle-ci une remise de </a:t>
            </a:r>
            <a:r>
              <a:rPr lang="fr-FR" dirty="0" smtClean="0">
                <a:latin typeface="+mj-lt"/>
              </a:rPr>
              <a:t>dette.</a:t>
            </a:r>
          </a:p>
          <a:p>
            <a:pPr lvl="1" algn="just">
              <a:lnSpc>
                <a:spcPct val="110000"/>
              </a:lnSpc>
            </a:pPr>
            <a:r>
              <a:rPr lang="fr-FR" dirty="0" smtClean="0">
                <a:latin typeface="+mj-lt"/>
              </a:rPr>
              <a:t>Cependant, le Conseil d’Etat établit une distinction (arrêt du 30 avril 1980 n°16253) :</a:t>
            </a:r>
          </a:p>
          <a:p>
            <a:pPr lvl="2" algn="just">
              <a:lnSpc>
                <a:spcPct val="110000"/>
              </a:lnSpc>
              <a:spcBef>
                <a:spcPts val="600"/>
              </a:spcBef>
            </a:pPr>
            <a:r>
              <a:rPr lang="fr-FR" sz="1700" dirty="0" smtClean="0">
                <a:latin typeface="+mj-lt"/>
              </a:rPr>
              <a:t>Abandon de créance pour raisons commerciales: charge déductible des bénéfices imposables de la société mère ;</a:t>
            </a:r>
          </a:p>
          <a:p>
            <a:pPr lvl="2" algn="just">
              <a:lnSpc>
                <a:spcPct val="110000"/>
              </a:lnSpc>
              <a:spcBef>
                <a:spcPts val="600"/>
              </a:spcBef>
            </a:pPr>
            <a:r>
              <a:rPr lang="fr-FR" sz="1700" dirty="0" smtClean="0">
                <a:latin typeface="+mj-lt"/>
              </a:rPr>
              <a:t>Abandon de créance pour raisons financières: non déductible pour la partie constituant un supplément du prix de revient de la participation de la société mère, dans la mesure où l’abandon a pour effet de revaloriser cette participation.</a:t>
            </a:r>
          </a:p>
          <a:p>
            <a:pPr lvl="1" algn="just">
              <a:lnSpc>
                <a:spcPct val="110000"/>
              </a:lnSpc>
            </a:pPr>
            <a:r>
              <a:rPr lang="fr-FR" dirty="0">
                <a:latin typeface="+mj-lt"/>
              </a:rPr>
              <a:t>La filiale bénéficiaire d’une aide à caractère financier non déductible du résultat fiscal de la société mère peut s’exonérer sur le montant du profit correspondant à condition de s’engager à augmenter son capital en numéraire d’une somme au moins égale avant la clôture du second exercice suivant (art. 216 </a:t>
            </a:r>
            <a:r>
              <a:rPr lang="fr-FR" dirty="0" smtClean="0">
                <a:latin typeface="+mj-lt"/>
              </a:rPr>
              <a:t>CGI).</a:t>
            </a:r>
            <a:endParaRPr lang="fr-FR" dirty="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30</a:t>
            </a:fld>
            <a:endParaRPr lang="fr-FR" dirty="0"/>
          </a:p>
        </p:txBody>
      </p:sp>
    </p:spTree>
    <p:extLst>
      <p:ext uri="{BB962C8B-B14F-4D97-AF65-F5344CB8AC3E}">
        <p14:creationId xmlns:p14="http://schemas.microsoft.com/office/powerpoint/2010/main" val="32939202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smtClean="0">
                <a:latin typeface="+mj-lt"/>
              </a:rPr>
              <a:t>Aides </a:t>
            </a:r>
            <a:r>
              <a:rPr lang="fr-FR" dirty="0">
                <a:latin typeface="+mj-lt"/>
              </a:rPr>
              <a:t>entre entreprises </a:t>
            </a:r>
            <a:r>
              <a:rPr lang="fr-FR" dirty="0" smtClean="0">
                <a:latin typeface="+mj-lt"/>
              </a:rPr>
              <a:t>(2)</a:t>
            </a:r>
            <a:endParaRPr lang="fr-FR" dirty="0">
              <a:latin typeface="+mj-lt"/>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latin typeface="+mj-lt"/>
              </a:rPr>
              <a:t>Aménagements apportés par la LFR II pour 2012 :</a:t>
            </a:r>
          </a:p>
          <a:p>
            <a:pPr lvl="1" algn="just"/>
            <a:r>
              <a:rPr lang="fr-FR" dirty="0" smtClean="0">
                <a:latin typeface="+mj-lt"/>
              </a:rPr>
              <a:t>L’article 17 de la loi </a:t>
            </a:r>
            <a:r>
              <a:rPr lang="fr-FR" dirty="0">
                <a:latin typeface="+mj-lt"/>
              </a:rPr>
              <a:t>(</a:t>
            </a:r>
            <a:r>
              <a:rPr lang="fr-FR" dirty="0" smtClean="0">
                <a:latin typeface="+mj-lt"/>
              </a:rPr>
              <a:t>codifié à l’article 39,13 du CGI) prévoit que les aides consenties à une autre entreprise ne sont pas déductibles dès lors qu’elles n’ont pas de caractère commercial ou qu’elles ne sont pas consenties à une entreprise soumise à une procédure de conciliation, de sauvegarde, de redressement ou de liquidation judiciaire.</a:t>
            </a:r>
          </a:p>
          <a:p>
            <a:pPr lvl="1" algn="just"/>
            <a:r>
              <a:rPr lang="fr-FR" dirty="0" smtClean="0">
                <a:latin typeface="+mj-lt"/>
              </a:rPr>
              <a:t>But de la mesure: interdire la déduction des aides à caractère financier accordées par une société mère à sa filiale et notamment les pratiques optimisantes consistant à accorder des aides à caractère financier aux filiales en difficulté, plutôt que de les recapitaliser en vue notamment d’imputer en France des pertes étrangères.</a:t>
            </a:r>
          </a:p>
          <a:p>
            <a:pPr lvl="1" algn="just"/>
            <a:r>
              <a:rPr lang="fr-FR" dirty="0">
                <a:latin typeface="+mj-lt"/>
              </a:rPr>
              <a:t>Nature des </a:t>
            </a:r>
            <a:r>
              <a:rPr lang="fr-FR" dirty="0" smtClean="0">
                <a:latin typeface="+mj-lt"/>
              </a:rPr>
              <a:t>aides concernés par la mesure: </a:t>
            </a:r>
            <a:endParaRPr lang="fr-FR" dirty="0">
              <a:latin typeface="+mj-lt"/>
            </a:endParaRPr>
          </a:p>
          <a:p>
            <a:pPr lvl="2" algn="just"/>
            <a:r>
              <a:rPr lang="fr-FR" dirty="0">
                <a:latin typeface="+mj-lt"/>
              </a:rPr>
              <a:t>abandons de créance à caractère financier, subventions, renonciations à recettes non assimilables à des abandons de créance, </a:t>
            </a:r>
            <a:r>
              <a:rPr lang="fr-FR" dirty="0" smtClean="0">
                <a:latin typeface="+mj-lt"/>
              </a:rPr>
              <a:t>engagements </a:t>
            </a:r>
            <a:r>
              <a:rPr lang="fr-FR" dirty="0">
                <a:latin typeface="+mj-lt"/>
              </a:rPr>
              <a:t>de caution, octroi de prêts ou avances sans intérêts.</a:t>
            </a:r>
          </a:p>
          <a:p>
            <a:pPr lvl="2" algn="just"/>
            <a:r>
              <a:rPr lang="fr-FR" dirty="0">
                <a:latin typeface="+mj-lt"/>
              </a:rPr>
              <a:t>e</a:t>
            </a:r>
            <a:r>
              <a:rPr lang="fr-FR" dirty="0" smtClean="0">
                <a:latin typeface="+mj-lt"/>
              </a:rPr>
              <a:t>xclusion : </a:t>
            </a:r>
            <a:r>
              <a:rPr lang="fr-FR" dirty="0">
                <a:latin typeface="+mj-lt"/>
              </a:rPr>
              <a:t>augmentations de capital souscrites par une société mère au capital de sa </a:t>
            </a:r>
            <a:r>
              <a:rPr lang="fr-FR" dirty="0" smtClean="0">
                <a:latin typeface="+mj-lt"/>
              </a:rPr>
              <a:t>filiale</a:t>
            </a:r>
            <a:endParaRPr lang="fr-FR" dirty="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31</a:t>
            </a:fld>
            <a:endParaRPr lang="fr-FR" dirty="0"/>
          </a:p>
        </p:txBody>
      </p:sp>
    </p:spTree>
    <p:extLst>
      <p:ext uri="{BB962C8B-B14F-4D97-AF65-F5344CB8AC3E}">
        <p14:creationId xmlns:p14="http://schemas.microsoft.com/office/powerpoint/2010/main" val="41948592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smtClean="0">
                <a:latin typeface="+mj-lt"/>
              </a:rPr>
              <a:t>Aides </a:t>
            </a:r>
            <a:r>
              <a:rPr lang="fr-FR" dirty="0">
                <a:latin typeface="+mj-lt"/>
              </a:rPr>
              <a:t>entre entreprises </a:t>
            </a:r>
            <a:r>
              <a:rPr lang="fr-FR" dirty="0" smtClean="0">
                <a:latin typeface="+mj-lt"/>
              </a:rPr>
              <a:t>(3)</a:t>
            </a:r>
            <a:endParaRPr lang="fr-FR" dirty="0">
              <a:latin typeface="+mj-lt"/>
            </a:endParaRPr>
          </a:p>
        </p:txBody>
      </p:sp>
      <p:sp>
        <p:nvSpPr>
          <p:cNvPr id="3" name="Espace réservé du contenu 2"/>
          <p:cNvSpPr>
            <a:spLocks noGrp="1"/>
          </p:cNvSpPr>
          <p:nvPr>
            <p:ph idx="1"/>
          </p:nvPr>
        </p:nvSpPr>
        <p:spPr/>
        <p:txBody>
          <a:bodyPr>
            <a:normAutofit fontScale="92500" lnSpcReduction="20000"/>
          </a:bodyPr>
          <a:lstStyle/>
          <a:p>
            <a:pPr marL="270000" lvl="1" algn="just">
              <a:buFont typeface="Arial" pitchFamily="34" charset="0"/>
              <a:buChar char="–"/>
            </a:pPr>
            <a:r>
              <a:rPr lang="fr-FR" sz="2100" dirty="0" smtClean="0">
                <a:latin typeface="+mj-lt"/>
              </a:rPr>
              <a:t>Conséquences :</a:t>
            </a:r>
            <a:endParaRPr lang="fr-FR" sz="2100" dirty="0">
              <a:latin typeface="+mj-lt"/>
            </a:endParaRPr>
          </a:p>
          <a:p>
            <a:pPr lvl="1" algn="just"/>
            <a:r>
              <a:rPr lang="fr-FR" dirty="0" smtClean="0">
                <a:latin typeface="+mj-lt"/>
              </a:rPr>
              <a:t>Toute aide non commerciale, même accordée dans l’intérêt de la société versante n’est plus déductible y compris pour la fraction qui ne concourt pas à valoriser sa participation dans la filiale : i</a:t>
            </a:r>
            <a:r>
              <a:rPr lang="fr-FR" dirty="0" smtClean="0">
                <a:solidFill>
                  <a:srgbClr val="13294A"/>
                </a:solidFill>
                <a:latin typeface="+mj-lt"/>
              </a:rPr>
              <a:t>mpossibilité de déduire tout ou partie des abandons de créance à caractère financier ;</a:t>
            </a:r>
          </a:p>
          <a:p>
            <a:pPr lvl="1" algn="just"/>
            <a:r>
              <a:rPr lang="fr-FR" dirty="0" smtClean="0">
                <a:solidFill>
                  <a:srgbClr val="13294A"/>
                </a:solidFill>
                <a:latin typeface="+mj-lt"/>
              </a:rPr>
              <a:t>L’entreprise qui bénéficie d’une aide doit comprendre son montant dans ses résultats imposables, y compris si l’aide n’est pas déductible par l’entreprise versante. Dans cette dernière situation, l’article 216 A du CGI (non modifié) permet toutefois à la société aidée de ne pas être imposée lorsque l’aide est versée par sa société mère au sens de l’article 145 du CGI, à condition que la filiale souscrive l’engagement de procéder à une augmentation de capital d’un montant au moins égal au montant de l’aide</a:t>
            </a:r>
            <a:r>
              <a:rPr lang="fr-FR" dirty="0">
                <a:solidFill>
                  <a:srgbClr val="13294A"/>
                </a:solidFill>
                <a:latin typeface="+mj-lt"/>
              </a:rPr>
              <a:t> </a:t>
            </a:r>
            <a:r>
              <a:rPr lang="fr-FR" dirty="0" smtClean="0">
                <a:solidFill>
                  <a:srgbClr val="13294A"/>
                </a:solidFill>
                <a:latin typeface="+mj-lt"/>
              </a:rPr>
              <a:t>au plus tard avant la clôture du 2</a:t>
            </a:r>
            <a:r>
              <a:rPr lang="fr-FR" baseline="30000" dirty="0" smtClean="0">
                <a:solidFill>
                  <a:srgbClr val="13294A"/>
                </a:solidFill>
                <a:latin typeface="+mj-lt"/>
              </a:rPr>
              <a:t>nd</a:t>
            </a:r>
            <a:r>
              <a:rPr lang="fr-FR" dirty="0" smtClean="0">
                <a:solidFill>
                  <a:srgbClr val="13294A"/>
                </a:solidFill>
                <a:latin typeface="+mj-lt"/>
              </a:rPr>
              <a:t> exercice suivant ;</a:t>
            </a:r>
          </a:p>
          <a:p>
            <a:pPr lvl="1" algn="just"/>
            <a:r>
              <a:rPr lang="fr-FR" dirty="0" smtClean="0">
                <a:solidFill>
                  <a:srgbClr val="13294A"/>
                </a:solidFill>
                <a:latin typeface="+mj-lt"/>
              </a:rPr>
              <a:t>Rappel: les abandons de créance et subventions accordés entre sociétés d’un groupe fiscal demeurent soumis au régime de neutralisation (art. 223 B al. 6 du CGI).</a:t>
            </a:r>
          </a:p>
          <a:p>
            <a:pPr marL="270000" lvl="1" algn="just">
              <a:buFont typeface="Arial" pitchFamily="34" charset="0"/>
              <a:buChar char="–"/>
            </a:pPr>
            <a:r>
              <a:rPr lang="fr-FR" sz="2100" dirty="0">
                <a:latin typeface="+mj-lt"/>
              </a:rPr>
              <a:t>Entrée en </a:t>
            </a:r>
            <a:r>
              <a:rPr lang="fr-FR" sz="2100" dirty="0" smtClean="0">
                <a:latin typeface="+mj-lt"/>
              </a:rPr>
              <a:t>vigueur : </a:t>
            </a:r>
            <a:r>
              <a:rPr lang="fr-FR" sz="2100" dirty="0">
                <a:latin typeface="+mj-lt"/>
              </a:rPr>
              <a:t>pour la détermination des résultats des exercices clos à compter du 4 juillet 2012. </a:t>
            </a:r>
            <a:endParaRPr lang="fr-FR" dirty="0" smtClean="0">
              <a:latin typeface="+mj-lt"/>
            </a:endParaRPr>
          </a:p>
          <a:p>
            <a:pPr lvl="2" algn="just"/>
            <a:endParaRPr lang="fr-FR" dirty="0" smtClean="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32</a:t>
            </a:fld>
            <a:endParaRPr lang="fr-FR" dirty="0"/>
          </a:p>
        </p:txBody>
      </p:sp>
    </p:spTree>
    <p:extLst>
      <p:ext uri="{BB962C8B-B14F-4D97-AF65-F5344CB8AC3E}">
        <p14:creationId xmlns:p14="http://schemas.microsoft.com/office/powerpoint/2010/main" val="8362429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2" algn="just" rtl="0">
              <a:spcBef>
                <a:spcPct val="0"/>
              </a:spcBef>
            </a:pPr>
            <a:r>
              <a:rPr lang="fr-FR" sz="2400" kern="1200" dirty="0" smtClean="0">
                <a:solidFill>
                  <a:schemeClr val="tx2"/>
                </a:solidFill>
                <a:latin typeface="+mj-lt"/>
                <a:ea typeface="+mj-ea"/>
                <a:cs typeface="+mj-cs"/>
              </a:rPr>
              <a:t>Apport consenti à une filiale en difficulté</a:t>
            </a:r>
            <a:r>
              <a:rPr lang="fr-FR" sz="2400" dirty="0" smtClean="0">
                <a:latin typeface="+mj-lt"/>
              </a:rPr>
              <a:t> </a:t>
            </a:r>
            <a:r>
              <a:rPr lang="fr-FR" sz="2400" dirty="0" smtClean="0">
                <a:latin typeface="+mj-lt"/>
              </a:rPr>
              <a:t> </a:t>
            </a:r>
            <a:r>
              <a:rPr lang="fr-FR" sz="2400" kern="1200" dirty="0" smtClean="0">
                <a:solidFill>
                  <a:schemeClr val="tx2"/>
                </a:solidFill>
                <a:latin typeface="+mj-lt"/>
                <a:ea typeface="+mj-ea"/>
                <a:cs typeface="+mj-cs"/>
              </a:rPr>
              <a:t>	</a:t>
            </a:r>
            <a:endParaRPr lang="fr-FR" sz="2400" kern="1200" dirty="0">
              <a:solidFill>
                <a:schemeClr val="tx2"/>
              </a:solidFill>
              <a:latin typeface="+mj-lt"/>
              <a:ea typeface="+mj-ea"/>
              <a:cs typeface="+mj-cs"/>
            </a:endParaRPr>
          </a:p>
        </p:txBody>
      </p:sp>
      <p:sp>
        <p:nvSpPr>
          <p:cNvPr id="3" name="Espace réservé du contenu 2"/>
          <p:cNvSpPr>
            <a:spLocks noGrp="1"/>
          </p:cNvSpPr>
          <p:nvPr>
            <p:ph idx="1"/>
          </p:nvPr>
        </p:nvSpPr>
        <p:spPr/>
        <p:txBody>
          <a:bodyPr>
            <a:normAutofit fontScale="85000" lnSpcReduction="10000"/>
          </a:bodyPr>
          <a:lstStyle/>
          <a:p>
            <a:pPr lvl="1" algn="just"/>
            <a:r>
              <a:rPr lang="fr-FR" dirty="0" smtClean="0">
                <a:latin typeface="+mj-lt"/>
              </a:rPr>
              <a:t>La LFR II pour 2012 prévoit une limitation de la déduction de la moins-value résultant de la cession de titres reçus moins de deux ans auparavant en contrepartie d’un apport à une filiale en difficulté (codifié à </a:t>
            </a:r>
            <a:r>
              <a:rPr lang="fr-FR" sz="1600" dirty="0"/>
              <a:t>l’article 39 </a:t>
            </a:r>
            <a:r>
              <a:rPr lang="fr-FR" sz="1600" dirty="0" err="1"/>
              <a:t>quaterdecies</a:t>
            </a:r>
            <a:r>
              <a:rPr lang="fr-FR" sz="1600" dirty="0"/>
              <a:t>, 2 bis du </a:t>
            </a:r>
            <a:r>
              <a:rPr lang="fr-FR" sz="1600" dirty="0" smtClean="0"/>
              <a:t>CGI)</a:t>
            </a:r>
            <a:r>
              <a:rPr lang="fr-FR" dirty="0" smtClean="0">
                <a:latin typeface="+mj-lt"/>
              </a:rPr>
              <a:t>. </a:t>
            </a:r>
          </a:p>
          <a:p>
            <a:pPr lvl="1" algn="just"/>
            <a:r>
              <a:rPr lang="fr-FR" dirty="0" smtClean="0">
                <a:latin typeface="+mj-lt"/>
              </a:rPr>
              <a:t>La </a:t>
            </a:r>
            <a:r>
              <a:rPr lang="fr-FR" dirty="0">
                <a:latin typeface="+mj-lt"/>
              </a:rPr>
              <a:t>moins-value dont la déduction est limitée est celle réalisée lors de la cession (vente, APA, échange), moins de 2 ans après leur émission, des titres reçus en rémunération d’un apport.</a:t>
            </a:r>
          </a:p>
          <a:p>
            <a:pPr lvl="1" algn="just"/>
            <a:r>
              <a:rPr lang="fr-FR" dirty="0" smtClean="0">
                <a:latin typeface="+mj-lt"/>
              </a:rPr>
              <a:t>Est non déductible la fraction de la moins-value égale à la différence entre :</a:t>
            </a:r>
          </a:p>
          <a:p>
            <a:pPr lvl="2" algn="just"/>
            <a:r>
              <a:rPr lang="fr-FR" dirty="0" smtClean="0">
                <a:latin typeface="+mj-lt"/>
              </a:rPr>
              <a:t>la valeur réelle des titres reçus en contrepartie à la date de leur émission : comptablement valeur d’utilité, i.e. ce que l’entreprise accepterait de décaisser si elle devait acquérir ces titres (PCG art. 332-3) ;</a:t>
            </a:r>
          </a:p>
          <a:p>
            <a:pPr lvl="2" algn="just"/>
            <a:r>
              <a:rPr lang="fr-FR" dirty="0" smtClean="0">
                <a:latin typeface="+mj-lt"/>
              </a:rPr>
              <a:t>et leur valeur d’inscription en comptabilité : valeur nominale du numéraire en cas d’apport en numéraire et à la valeur vénale du bien ou droit apporté en cas d’apport en nature.</a:t>
            </a:r>
          </a:p>
          <a:p>
            <a:pPr lvl="1" algn="just"/>
            <a:r>
              <a:rPr lang="fr-FR" dirty="0" smtClean="0">
                <a:latin typeface="+mj-lt"/>
              </a:rPr>
              <a:t>Entrée </a:t>
            </a:r>
            <a:r>
              <a:rPr lang="fr-FR" dirty="0">
                <a:latin typeface="+mj-lt"/>
              </a:rPr>
              <a:t>en </a:t>
            </a:r>
            <a:r>
              <a:rPr lang="fr-FR" dirty="0" smtClean="0">
                <a:latin typeface="+mj-lt"/>
              </a:rPr>
              <a:t>vigueur : </a:t>
            </a:r>
            <a:r>
              <a:rPr lang="fr-FR" dirty="0">
                <a:latin typeface="+mj-lt"/>
              </a:rPr>
              <a:t>à compter des cessions de titres reçus en contrepartie d’apports réalisés à partir du 19 juillet 2012. La moins-value résultant de la cession de titres moins de deux ans après leur émission est intégralement déductible si l’apport a été réalisé avant cette date et ce quelle que soit la date de cession.</a:t>
            </a:r>
          </a:p>
          <a:p>
            <a:pPr lvl="2" algn="just"/>
            <a:endParaRPr lang="fr-FR" dirty="0" smtClean="0">
              <a:latin typeface="+mj-lt"/>
            </a:endParaRPr>
          </a:p>
          <a:p>
            <a:pPr lvl="2" algn="just"/>
            <a:endParaRPr lang="fr-FR" dirty="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33</a:t>
            </a:fld>
            <a:endParaRPr lang="fr-FR" dirty="0"/>
          </a:p>
        </p:txBody>
      </p:sp>
    </p:spTree>
    <p:extLst>
      <p:ext uri="{BB962C8B-B14F-4D97-AF65-F5344CB8AC3E}">
        <p14:creationId xmlns:p14="http://schemas.microsoft.com/office/powerpoint/2010/main" val="22286461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750" y="836712"/>
            <a:ext cx="8064698" cy="973038"/>
          </a:xfrm>
        </p:spPr>
        <p:txBody>
          <a:bodyPr/>
          <a:lstStyle/>
          <a:p>
            <a:pPr lvl="2" algn="just" rtl="0">
              <a:spcBef>
                <a:spcPct val="0"/>
              </a:spcBef>
            </a:pPr>
            <a:r>
              <a:rPr lang="fr-FR" sz="2400" kern="1200" dirty="0" smtClean="0">
                <a:solidFill>
                  <a:schemeClr val="tx2"/>
                </a:solidFill>
                <a:latin typeface="+mj-lt"/>
                <a:ea typeface="+mj-ea"/>
                <a:cs typeface="+mj-cs"/>
              </a:rPr>
              <a:t/>
            </a:r>
            <a:br>
              <a:rPr lang="fr-FR" sz="2400" kern="1200" dirty="0" smtClean="0">
                <a:solidFill>
                  <a:schemeClr val="tx2"/>
                </a:solidFill>
                <a:latin typeface="+mj-lt"/>
                <a:ea typeface="+mj-ea"/>
                <a:cs typeface="+mj-cs"/>
              </a:rPr>
            </a:br>
            <a:r>
              <a:rPr lang="fr-FR" sz="2400" kern="1200" dirty="0" smtClean="0">
                <a:solidFill>
                  <a:schemeClr val="tx2"/>
                </a:solidFill>
                <a:latin typeface="+mj-lt"/>
                <a:ea typeface="+mj-ea"/>
                <a:cs typeface="+mj-cs"/>
              </a:rPr>
              <a:t>Apport en société d’une créance rachetée à une valeur décotée (1)	</a:t>
            </a:r>
            <a:endParaRPr lang="fr-FR" sz="2400" kern="1200" dirty="0">
              <a:solidFill>
                <a:schemeClr val="tx2"/>
              </a:solidFill>
              <a:latin typeface="+mj-lt"/>
              <a:ea typeface="+mj-ea"/>
              <a:cs typeface="+mj-cs"/>
            </a:endParaRPr>
          </a:p>
        </p:txBody>
      </p:sp>
      <p:sp>
        <p:nvSpPr>
          <p:cNvPr id="3" name="Espace réservé du contenu 2"/>
          <p:cNvSpPr>
            <a:spLocks noGrp="1"/>
          </p:cNvSpPr>
          <p:nvPr>
            <p:ph idx="1"/>
          </p:nvPr>
        </p:nvSpPr>
        <p:spPr>
          <a:xfrm>
            <a:off x="467544" y="2015999"/>
            <a:ext cx="8280920" cy="4509345"/>
          </a:xfrm>
        </p:spPr>
        <p:txBody>
          <a:bodyPr>
            <a:normAutofit fontScale="85000" lnSpcReduction="20000"/>
          </a:bodyPr>
          <a:lstStyle/>
          <a:p>
            <a:pPr algn="just"/>
            <a:r>
              <a:rPr lang="fr-FR" dirty="0" smtClean="0">
                <a:latin typeface="+mj-lt"/>
              </a:rPr>
              <a:t>Rappel du régime antérieur :</a:t>
            </a:r>
          </a:p>
          <a:p>
            <a:pPr lvl="1" algn="just"/>
            <a:r>
              <a:rPr lang="fr-FR" dirty="0" smtClean="0">
                <a:latin typeface="+mj-lt"/>
              </a:rPr>
              <a:t>Lorsqu'un repreneur de société rachète les </a:t>
            </a:r>
            <a:r>
              <a:rPr lang="fr-FR" dirty="0">
                <a:latin typeface="+mj-lt"/>
              </a:rPr>
              <a:t>créances détenues sur la société </a:t>
            </a:r>
            <a:r>
              <a:rPr lang="fr-FR" dirty="0" smtClean="0">
                <a:latin typeface="+mj-lt"/>
              </a:rPr>
              <a:t>cible pour </a:t>
            </a:r>
            <a:r>
              <a:rPr lang="fr-FR" dirty="0">
                <a:latin typeface="+mj-lt"/>
              </a:rPr>
              <a:t>une valeur inférieure à leur nominal, </a:t>
            </a:r>
            <a:r>
              <a:rPr lang="fr-FR" dirty="0" smtClean="0">
                <a:latin typeface="+mj-lt"/>
              </a:rPr>
              <a:t>puis fait apport </a:t>
            </a:r>
            <a:r>
              <a:rPr lang="fr-FR" dirty="0">
                <a:latin typeface="+mj-lt"/>
              </a:rPr>
              <a:t>de ces créances à la société débitrice à l'occasion d'une augmentation de capital, il constate dans ses comptes un </a:t>
            </a:r>
            <a:r>
              <a:rPr lang="fr-FR" dirty="0" smtClean="0">
                <a:latin typeface="+mj-lt"/>
              </a:rPr>
              <a:t>« bénéfice virtuel » </a:t>
            </a:r>
            <a:r>
              <a:rPr lang="fr-FR" dirty="0">
                <a:latin typeface="+mj-lt"/>
              </a:rPr>
              <a:t>correspondant à l'écart entre la valeur de rachat des créances et la valeur comptable des actions </a:t>
            </a:r>
            <a:r>
              <a:rPr lang="fr-FR" dirty="0" smtClean="0">
                <a:latin typeface="+mj-lt"/>
              </a:rPr>
              <a:t>souscrites, laquelle </a:t>
            </a:r>
            <a:r>
              <a:rPr lang="fr-FR" dirty="0">
                <a:latin typeface="+mj-lt"/>
              </a:rPr>
              <a:t>ne peut être inférieure à la valeur nominale des créances </a:t>
            </a:r>
            <a:r>
              <a:rPr lang="fr-FR" dirty="0" smtClean="0">
                <a:latin typeface="+mj-lt"/>
              </a:rPr>
              <a:t>apportées :</a:t>
            </a:r>
          </a:p>
          <a:p>
            <a:pPr lvl="2" algn="just"/>
            <a:r>
              <a:rPr lang="fr-FR" dirty="0">
                <a:latin typeface="+mj-lt"/>
              </a:rPr>
              <a:t>S</a:t>
            </a:r>
            <a:r>
              <a:rPr lang="fr-FR" dirty="0" smtClean="0">
                <a:latin typeface="+mj-lt"/>
              </a:rPr>
              <a:t>elon la doctrine comptable (bulletin </a:t>
            </a:r>
            <a:r>
              <a:rPr lang="fr-FR" dirty="0">
                <a:latin typeface="+mj-lt"/>
              </a:rPr>
              <a:t>CNCC n° 131, septembre 2003, EC 2003-37, page </a:t>
            </a:r>
            <a:r>
              <a:rPr lang="fr-FR" dirty="0" smtClean="0">
                <a:latin typeface="+mj-lt"/>
              </a:rPr>
              <a:t>496) : en </a:t>
            </a:r>
            <a:r>
              <a:rPr lang="fr-FR" dirty="0">
                <a:latin typeface="+mj-lt"/>
              </a:rPr>
              <a:t>cas de souscription en numéraire par voie de compensation avec des créances liquides et exigibles détenues sur la société émettrice</a:t>
            </a:r>
            <a:r>
              <a:rPr lang="fr-FR" dirty="0" smtClean="0">
                <a:latin typeface="+mj-lt"/>
              </a:rPr>
              <a:t>, </a:t>
            </a:r>
            <a:r>
              <a:rPr lang="fr-FR" dirty="0">
                <a:latin typeface="+mj-lt"/>
              </a:rPr>
              <a:t>conformément aux </a:t>
            </a:r>
            <a:r>
              <a:rPr lang="fr-FR" dirty="0" smtClean="0">
                <a:latin typeface="+mj-lt"/>
              </a:rPr>
              <a:t>articles </a:t>
            </a:r>
            <a:r>
              <a:rPr lang="fr-FR" dirty="0">
                <a:latin typeface="+mj-lt"/>
              </a:rPr>
              <a:t>321-1 et 321-2 du </a:t>
            </a:r>
            <a:r>
              <a:rPr lang="fr-FR" dirty="0" smtClean="0">
                <a:latin typeface="+mj-lt"/>
              </a:rPr>
              <a:t>PCG, </a:t>
            </a:r>
            <a:r>
              <a:rPr lang="fr-FR" dirty="0">
                <a:latin typeface="+mj-lt"/>
              </a:rPr>
              <a:t>les titres acquis à titre onéreux </a:t>
            </a:r>
            <a:r>
              <a:rPr lang="fr-FR" dirty="0" smtClean="0">
                <a:latin typeface="+mj-lt"/>
              </a:rPr>
              <a:t>sont comptabilisés </a:t>
            </a:r>
            <a:r>
              <a:rPr lang="fr-FR" dirty="0">
                <a:latin typeface="+mj-lt"/>
              </a:rPr>
              <a:t>à leur coût d'acquisition, c'est-à-dire le montant de la </a:t>
            </a:r>
            <a:r>
              <a:rPr lang="fr-FR" dirty="0" smtClean="0">
                <a:latin typeface="+mj-lt"/>
              </a:rPr>
              <a:t>souscription ;</a:t>
            </a:r>
          </a:p>
          <a:p>
            <a:pPr lvl="2" algn="just"/>
            <a:r>
              <a:rPr lang="fr-FR" dirty="0">
                <a:latin typeface="+mj-lt"/>
              </a:rPr>
              <a:t>A</a:t>
            </a:r>
            <a:r>
              <a:rPr lang="fr-FR" dirty="0" smtClean="0">
                <a:latin typeface="+mj-lt"/>
              </a:rPr>
              <a:t>u </a:t>
            </a:r>
            <a:r>
              <a:rPr lang="fr-FR" dirty="0">
                <a:latin typeface="+mj-lt"/>
              </a:rPr>
              <a:t>plan fiscal, l'apport s'analyse comme une modalité de paiement de la souscription à l'augmentation de capital. </a:t>
            </a:r>
            <a:r>
              <a:rPr lang="fr-FR" dirty="0" smtClean="0">
                <a:latin typeface="+mj-lt"/>
              </a:rPr>
              <a:t>Ainsi, </a:t>
            </a:r>
            <a:r>
              <a:rPr lang="fr-FR" dirty="0">
                <a:latin typeface="+mj-lt"/>
              </a:rPr>
              <a:t>le prix de revient des titres s'entend</a:t>
            </a:r>
            <a:r>
              <a:rPr lang="fr-FR" dirty="0" smtClean="0">
                <a:latin typeface="+mj-lt"/>
              </a:rPr>
              <a:t>,, </a:t>
            </a:r>
            <a:r>
              <a:rPr lang="fr-FR" dirty="0">
                <a:latin typeface="+mj-lt"/>
              </a:rPr>
              <a:t>de leur coût d'acquisition, c'est-à-dire du montant du supplément d'apport en numéraire qui correspond à la valeur nominale de la </a:t>
            </a:r>
            <a:r>
              <a:rPr lang="fr-FR" dirty="0" smtClean="0">
                <a:latin typeface="+mj-lt"/>
              </a:rPr>
              <a:t>créance (article </a:t>
            </a:r>
            <a:r>
              <a:rPr lang="fr-FR" dirty="0">
                <a:latin typeface="+mj-lt"/>
              </a:rPr>
              <a:t>38 </a:t>
            </a:r>
            <a:r>
              <a:rPr lang="fr-FR" dirty="0" err="1">
                <a:latin typeface="+mj-lt"/>
              </a:rPr>
              <a:t>quinquies</a:t>
            </a:r>
            <a:r>
              <a:rPr lang="fr-FR" dirty="0">
                <a:latin typeface="+mj-lt"/>
              </a:rPr>
              <a:t> de l'annexe III au </a:t>
            </a:r>
            <a:r>
              <a:rPr lang="fr-FR" dirty="0" smtClean="0">
                <a:latin typeface="+mj-lt"/>
              </a:rPr>
              <a:t>CGI) ;</a:t>
            </a:r>
          </a:p>
          <a:p>
            <a:pPr lvl="2" algn="just"/>
            <a:r>
              <a:rPr lang="fr-FR" dirty="0" smtClean="0">
                <a:latin typeface="+mj-lt"/>
              </a:rPr>
              <a:t>Toutefois, le juge </a:t>
            </a:r>
            <a:r>
              <a:rPr lang="fr-FR" dirty="0">
                <a:latin typeface="+mj-lt"/>
              </a:rPr>
              <a:t>de l’impôt </a:t>
            </a:r>
            <a:r>
              <a:rPr lang="fr-FR" dirty="0" smtClean="0">
                <a:latin typeface="+mj-lt"/>
              </a:rPr>
              <a:t>(</a:t>
            </a:r>
            <a:r>
              <a:rPr lang="fr-FR" dirty="0">
                <a:latin typeface="+mj-lt"/>
              </a:rPr>
              <a:t>CAA Paris </a:t>
            </a:r>
            <a:r>
              <a:rPr lang="fr-FR" dirty="0" smtClean="0">
                <a:latin typeface="+mj-lt"/>
              </a:rPr>
              <a:t>28-5-1998, </a:t>
            </a:r>
            <a:r>
              <a:rPr lang="fr-FR" i="1" dirty="0" smtClean="0">
                <a:latin typeface="+mj-lt"/>
              </a:rPr>
              <a:t>Sté</a:t>
            </a:r>
            <a:r>
              <a:rPr lang="fr-FR" dirty="0" smtClean="0">
                <a:latin typeface="+mj-lt"/>
              </a:rPr>
              <a:t> </a:t>
            </a:r>
            <a:r>
              <a:rPr lang="fr-FR" i="1" dirty="0" err="1" smtClean="0">
                <a:latin typeface="+mj-lt"/>
              </a:rPr>
              <a:t>Cocinor</a:t>
            </a:r>
            <a:r>
              <a:rPr lang="fr-FR" dirty="0" smtClean="0">
                <a:latin typeface="+mj-lt"/>
              </a:rPr>
              <a:t>) a retenu </a:t>
            </a:r>
            <a:r>
              <a:rPr lang="fr-FR" dirty="0">
                <a:latin typeface="+mj-lt"/>
              </a:rPr>
              <a:t>une approche </a:t>
            </a:r>
            <a:r>
              <a:rPr lang="fr-FR" dirty="0" smtClean="0">
                <a:latin typeface="+mj-lt"/>
              </a:rPr>
              <a:t>différente : le </a:t>
            </a:r>
            <a:r>
              <a:rPr lang="fr-FR" dirty="0">
                <a:latin typeface="+mj-lt"/>
              </a:rPr>
              <a:t>bénéfice ou la perte généré par la cession d'un élément d'actif par voie d'apport en société devait être calculé par la différence entre, d'une part, la valeur réelle des titres remis en contrepartie de l'apport à la date de cet apport et, d'autre part, la valeur nette pour laquelle le bien cédé figurait à l'actif du bilan de clôture de l'exercice précédant celui de la </a:t>
            </a:r>
            <a:r>
              <a:rPr lang="fr-FR" dirty="0" smtClean="0">
                <a:latin typeface="+mj-lt"/>
              </a:rPr>
              <a:t>cession.</a:t>
            </a: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34</a:t>
            </a:fld>
            <a:endParaRPr lang="fr-FR" dirty="0"/>
          </a:p>
        </p:txBody>
      </p:sp>
    </p:spTree>
    <p:extLst>
      <p:ext uri="{BB962C8B-B14F-4D97-AF65-F5344CB8AC3E}">
        <p14:creationId xmlns:p14="http://schemas.microsoft.com/office/powerpoint/2010/main" val="7019151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750" y="836712"/>
            <a:ext cx="8064698" cy="973038"/>
          </a:xfrm>
        </p:spPr>
        <p:txBody>
          <a:bodyPr/>
          <a:lstStyle/>
          <a:p>
            <a:pPr lvl="2" algn="just" rtl="0">
              <a:spcBef>
                <a:spcPct val="0"/>
              </a:spcBef>
            </a:pPr>
            <a:r>
              <a:rPr lang="fr-FR" sz="2400" kern="1200" dirty="0" smtClean="0">
                <a:solidFill>
                  <a:schemeClr val="tx2"/>
                </a:solidFill>
                <a:latin typeface="+mj-lt"/>
                <a:ea typeface="+mj-ea"/>
                <a:cs typeface="+mj-cs"/>
              </a:rPr>
              <a:t/>
            </a:r>
            <a:br>
              <a:rPr lang="fr-FR" sz="2400" kern="1200" dirty="0" smtClean="0">
                <a:solidFill>
                  <a:schemeClr val="tx2"/>
                </a:solidFill>
                <a:latin typeface="+mj-lt"/>
                <a:ea typeface="+mj-ea"/>
                <a:cs typeface="+mj-cs"/>
              </a:rPr>
            </a:br>
            <a:r>
              <a:rPr lang="fr-FR" sz="2400" kern="1200" dirty="0" smtClean="0">
                <a:solidFill>
                  <a:schemeClr val="tx2"/>
                </a:solidFill>
                <a:latin typeface="+mj-lt"/>
                <a:ea typeface="+mj-ea"/>
                <a:cs typeface="+mj-cs"/>
              </a:rPr>
              <a:t>Apport en société d’une créance rachetée à une valeur décotée</a:t>
            </a:r>
            <a:r>
              <a:rPr lang="fr-FR" sz="2400" kern="1200" dirty="0">
                <a:solidFill>
                  <a:schemeClr val="tx2"/>
                </a:solidFill>
                <a:latin typeface="+mj-lt"/>
                <a:ea typeface="+mj-ea"/>
                <a:cs typeface="+mj-cs"/>
              </a:rPr>
              <a:t> </a:t>
            </a:r>
            <a:r>
              <a:rPr lang="fr-FR" sz="2400" kern="1200" dirty="0" smtClean="0">
                <a:solidFill>
                  <a:schemeClr val="tx2"/>
                </a:solidFill>
                <a:latin typeface="+mj-lt"/>
                <a:ea typeface="+mj-ea"/>
                <a:cs typeface="+mj-cs"/>
              </a:rPr>
              <a:t>(2)</a:t>
            </a:r>
            <a:endParaRPr lang="fr-FR" sz="2400" kern="1200" dirty="0">
              <a:solidFill>
                <a:schemeClr val="tx2"/>
              </a:solidFill>
              <a:latin typeface="+mj-lt"/>
              <a:ea typeface="+mj-ea"/>
              <a:cs typeface="+mj-cs"/>
            </a:endParaRPr>
          </a:p>
        </p:txBody>
      </p:sp>
      <p:sp>
        <p:nvSpPr>
          <p:cNvPr id="3" name="Espace réservé du contenu 2"/>
          <p:cNvSpPr>
            <a:spLocks noGrp="1"/>
          </p:cNvSpPr>
          <p:nvPr>
            <p:ph idx="1"/>
          </p:nvPr>
        </p:nvSpPr>
        <p:spPr>
          <a:xfrm>
            <a:off x="539750" y="2015999"/>
            <a:ext cx="8208714" cy="4509345"/>
          </a:xfrm>
        </p:spPr>
        <p:txBody>
          <a:bodyPr>
            <a:normAutofit/>
          </a:bodyPr>
          <a:lstStyle/>
          <a:p>
            <a:pPr algn="just"/>
            <a:r>
              <a:rPr lang="fr-FR" dirty="0" smtClean="0">
                <a:latin typeface="+mj-lt"/>
              </a:rPr>
              <a:t>Nouveau dispositif (article 24 II de la LF 2013):</a:t>
            </a:r>
          </a:p>
          <a:p>
            <a:pPr lvl="1" algn="just"/>
            <a:r>
              <a:rPr lang="fr-FR" dirty="0">
                <a:latin typeface="+mj-lt"/>
              </a:rPr>
              <a:t>Le texte (codifié à l'article 209, VII bis du </a:t>
            </a:r>
            <a:r>
              <a:rPr lang="fr-FR" dirty="0" smtClean="0">
                <a:latin typeface="+mj-lt"/>
              </a:rPr>
              <a:t>CGI), </a:t>
            </a:r>
            <a:r>
              <a:rPr lang="fr-FR" dirty="0">
                <a:latin typeface="+mj-lt"/>
              </a:rPr>
              <a:t>neutralise le profit </a:t>
            </a:r>
            <a:r>
              <a:rPr lang="fr-FR" dirty="0" smtClean="0">
                <a:latin typeface="+mj-lt"/>
              </a:rPr>
              <a:t>comptable constaté </a:t>
            </a:r>
            <a:r>
              <a:rPr lang="fr-FR" dirty="0">
                <a:latin typeface="+mj-lt"/>
              </a:rPr>
              <a:t>chez l'apporteur lors d'une </a:t>
            </a:r>
            <a:r>
              <a:rPr lang="fr-FR" dirty="0" smtClean="0">
                <a:latin typeface="+mj-lt"/>
              </a:rPr>
              <a:t>augmentation </a:t>
            </a:r>
            <a:r>
              <a:rPr lang="fr-FR" dirty="0">
                <a:latin typeface="+mj-lt"/>
              </a:rPr>
              <a:t>de capital </a:t>
            </a:r>
            <a:r>
              <a:rPr lang="fr-FR" dirty="0" smtClean="0">
                <a:latin typeface="+mj-lt"/>
              </a:rPr>
              <a:t>en numéraire libérée </a:t>
            </a:r>
            <a:r>
              <a:rPr lang="fr-FR" dirty="0">
                <a:latin typeface="+mj-lt"/>
              </a:rPr>
              <a:t>par compensation avec des créances liquides et exigibles, </a:t>
            </a:r>
            <a:r>
              <a:rPr lang="fr-FR" dirty="0" smtClean="0">
                <a:latin typeface="+mj-lt"/>
              </a:rPr>
              <a:t>égal la différence entre la valeur nominale des créances achetées et leur prix d’achat</a:t>
            </a:r>
          </a:p>
          <a:p>
            <a:pPr lvl="3" algn="just"/>
            <a:r>
              <a:rPr lang="fr-FR" dirty="0" smtClean="0">
                <a:latin typeface="+mj-lt"/>
              </a:rPr>
              <a:t>à la condition que </a:t>
            </a:r>
            <a:r>
              <a:rPr lang="fr-FR" dirty="0">
                <a:latin typeface="+mj-lt"/>
              </a:rPr>
              <a:t>celles-ci aient été acquises auprès d'un </a:t>
            </a:r>
            <a:r>
              <a:rPr lang="fr-FR" u="sng" dirty="0">
                <a:latin typeface="+mj-lt"/>
              </a:rPr>
              <a:t>créancier tiers non lié au repreneur ou à l'entreprise </a:t>
            </a:r>
            <a:r>
              <a:rPr lang="fr-FR" u="sng" dirty="0" smtClean="0">
                <a:latin typeface="+mj-lt"/>
              </a:rPr>
              <a:t>débitrice </a:t>
            </a:r>
            <a:r>
              <a:rPr lang="fr-FR" u="sng" dirty="0">
                <a:latin typeface="+mj-lt"/>
              </a:rPr>
              <a:t>au sens de l'article 39, 12 du </a:t>
            </a:r>
            <a:r>
              <a:rPr lang="fr-FR" u="sng" dirty="0" smtClean="0">
                <a:latin typeface="+mj-lt"/>
              </a:rPr>
              <a:t>CGI </a:t>
            </a:r>
            <a:r>
              <a:rPr lang="fr-FR" dirty="0" smtClean="0">
                <a:latin typeface="+mj-lt"/>
              </a:rPr>
              <a:t>: </a:t>
            </a:r>
          </a:p>
          <a:p>
            <a:pPr lvl="2" algn="just"/>
            <a:r>
              <a:rPr lang="fr-FR" dirty="0" smtClean="0">
                <a:latin typeface="+mj-lt"/>
              </a:rPr>
              <a:t>Sous réserve que ces conditions soient respectées le profit comptable est </a:t>
            </a:r>
            <a:r>
              <a:rPr lang="fr-FR" dirty="0">
                <a:latin typeface="+mj-lt"/>
              </a:rPr>
              <a:t>désormais </a:t>
            </a:r>
            <a:r>
              <a:rPr lang="fr-FR" dirty="0" smtClean="0">
                <a:latin typeface="+mj-lt"/>
              </a:rPr>
              <a:t>seulement imposable à hauteur de la différence </a:t>
            </a:r>
            <a:r>
              <a:rPr lang="fr-FR" dirty="0">
                <a:latin typeface="+mj-lt"/>
              </a:rPr>
              <a:t>entre le prix d'acquisition </a:t>
            </a:r>
            <a:r>
              <a:rPr lang="fr-FR" dirty="0" smtClean="0">
                <a:latin typeface="+mj-lt"/>
              </a:rPr>
              <a:t>des créances </a:t>
            </a:r>
            <a:r>
              <a:rPr lang="fr-FR" dirty="0">
                <a:latin typeface="+mj-lt"/>
              </a:rPr>
              <a:t>et la valeur réelle des titres reçus en </a:t>
            </a:r>
            <a:r>
              <a:rPr lang="fr-FR" dirty="0" smtClean="0">
                <a:latin typeface="+mj-lt"/>
              </a:rPr>
              <a:t>contrepartie ;</a:t>
            </a:r>
          </a:p>
          <a:p>
            <a:pPr lvl="1" algn="just"/>
            <a:r>
              <a:rPr lang="fr-FR" dirty="0" smtClean="0"/>
              <a:t>Entrée </a:t>
            </a:r>
            <a:r>
              <a:rPr lang="fr-FR" dirty="0"/>
              <a:t>en vigueur : pour la détermination des résultats des exercices clos à compter du </a:t>
            </a:r>
            <a:r>
              <a:rPr lang="fr-FR" dirty="0" smtClean="0"/>
              <a:t>31 décembre 2012.</a:t>
            </a:r>
            <a:endParaRPr lang="fr-FR" dirty="0">
              <a:latin typeface="+mj-lt"/>
            </a:endParaRPr>
          </a:p>
          <a:p>
            <a:pPr lvl="3" algn="just"/>
            <a:endParaRPr lang="fr-FR" dirty="0" smtClean="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35</a:t>
            </a:fld>
            <a:endParaRPr lang="fr-FR" dirty="0"/>
          </a:p>
        </p:txBody>
      </p:sp>
    </p:spTree>
    <p:extLst>
      <p:ext uri="{BB962C8B-B14F-4D97-AF65-F5344CB8AC3E}">
        <p14:creationId xmlns:p14="http://schemas.microsoft.com/office/powerpoint/2010/main" val="5298910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750" y="836712"/>
            <a:ext cx="8064698" cy="973038"/>
          </a:xfrm>
        </p:spPr>
        <p:txBody>
          <a:bodyPr/>
          <a:lstStyle/>
          <a:p>
            <a:pPr lvl="2" algn="just" rtl="0">
              <a:spcBef>
                <a:spcPct val="0"/>
              </a:spcBef>
            </a:pPr>
            <a:r>
              <a:rPr lang="fr-FR" sz="2400" kern="1200" dirty="0" smtClean="0">
                <a:solidFill>
                  <a:schemeClr val="tx2"/>
                </a:solidFill>
                <a:latin typeface="+mj-lt"/>
                <a:ea typeface="+mj-ea"/>
                <a:cs typeface="+mj-cs"/>
              </a:rPr>
              <a:t/>
            </a:r>
            <a:br>
              <a:rPr lang="fr-FR" sz="2400" kern="1200" dirty="0" smtClean="0">
                <a:solidFill>
                  <a:schemeClr val="tx2"/>
                </a:solidFill>
                <a:latin typeface="+mj-lt"/>
                <a:ea typeface="+mj-ea"/>
                <a:cs typeface="+mj-cs"/>
              </a:rPr>
            </a:br>
            <a:r>
              <a:rPr lang="fr-FR" sz="2400" kern="1200" dirty="0" smtClean="0">
                <a:solidFill>
                  <a:schemeClr val="tx2"/>
                </a:solidFill>
                <a:latin typeface="+mj-lt"/>
                <a:ea typeface="+mj-ea"/>
                <a:cs typeface="+mj-cs"/>
              </a:rPr>
              <a:t>Apport en société d’une créance rachetée à une valeur décotée</a:t>
            </a:r>
            <a:r>
              <a:rPr lang="fr-FR" sz="2400" kern="1200" dirty="0">
                <a:solidFill>
                  <a:schemeClr val="tx2"/>
                </a:solidFill>
                <a:latin typeface="+mj-lt"/>
                <a:ea typeface="+mj-ea"/>
                <a:cs typeface="+mj-cs"/>
              </a:rPr>
              <a:t> </a:t>
            </a:r>
            <a:r>
              <a:rPr lang="fr-FR" sz="2400" kern="1200" dirty="0" smtClean="0">
                <a:solidFill>
                  <a:schemeClr val="tx2"/>
                </a:solidFill>
                <a:latin typeface="+mj-lt"/>
                <a:ea typeface="+mj-ea"/>
                <a:cs typeface="+mj-cs"/>
              </a:rPr>
              <a:t>(3)</a:t>
            </a:r>
            <a:endParaRPr lang="fr-FR" sz="2400" kern="1200" dirty="0">
              <a:solidFill>
                <a:schemeClr val="tx2"/>
              </a:solidFill>
              <a:latin typeface="+mj-lt"/>
              <a:ea typeface="+mj-ea"/>
              <a:cs typeface="+mj-cs"/>
            </a:endParaRPr>
          </a:p>
        </p:txBody>
      </p:sp>
      <p:sp>
        <p:nvSpPr>
          <p:cNvPr id="3" name="Espace réservé du contenu 2"/>
          <p:cNvSpPr>
            <a:spLocks noGrp="1"/>
          </p:cNvSpPr>
          <p:nvPr>
            <p:ph idx="1"/>
          </p:nvPr>
        </p:nvSpPr>
        <p:spPr>
          <a:xfrm>
            <a:off x="539750" y="2015999"/>
            <a:ext cx="8208714" cy="4509345"/>
          </a:xfrm>
        </p:spPr>
        <p:txBody>
          <a:bodyPr>
            <a:normAutofit/>
          </a:bodyPr>
          <a:lstStyle/>
          <a:p>
            <a:pPr algn="just"/>
            <a:r>
              <a:rPr lang="fr-FR" dirty="0" smtClean="0">
                <a:latin typeface="+mj-lt"/>
              </a:rPr>
              <a:t>Articulation du nouveau dispositif avec l’article </a:t>
            </a:r>
            <a:r>
              <a:rPr lang="fr-FR" dirty="0">
                <a:latin typeface="+mj-lt"/>
              </a:rPr>
              <a:t>39 </a:t>
            </a:r>
            <a:r>
              <a:rPr lang="fr-FR" dirty="0" err="1">
                <a:latin typeface="+mj-lt"/>
              </a:rPr>
              <a:t>quaterdecies</a:t>
            </a:r>
            <a:r>
              <a:rPr lang="fr-FR" dirty="0">
                <a:latin typeface="+mj-lt"/>
              </a:rPr>
              <a:t>, 2 bis du CGI </a:t>
            </a:r>
            <a:r>
              <a:rPr lang="fr-FR" dirty="0" smtClean="0">
                <a:latin typeface="+mj-lt"/>
              </a:rPr>
              <a:t>issu de la LFR II pour 2012 :</a:t>
            </a:r>
            <a:endParaRPr lang="fr-FR" dirty="0">
              <a:latin typeface="+mj-lt"/>
            </a:endParaRPr>
          </a:p>
          <a:p>
            <a:pPr lvl="1" algn="just"/>
            <a:r>
              <a:rPr lang="fr-FR" sz="1600" dirty="0" smtClean="0">
                <a:latin typeface="+mj-lt"/>
              </a:rPr>
              <a:t>En cas de cession </a:t>
            </a:r>
            <a:r>
              <a:rPr lang="fr-FR" sz="1600" dirty="0">
                <a:latin typeface="+mj-lt"/>
              </a:rPr>
              <a:t>ultérieure d</a:t>
            </a:r>
            <a:r>
              <a:rPr lang="fr-FR" sz="1600" dirty="0" smtClean="0">
                <a:latin typeface="+mj-lt"/>
              </a:rPr>
              <a:t>es </a:t>
            </a:r>
            <a:r>
              <a:rPr lang="fr-FR" sz="1600" dirty="0">
                <a:latin typeface="+mj-lt"/>
              </a:rPr>
              <a:t>titres de </a:t>
            </a:r>
            <a:r>
              <a:rPr lang="fr-FR" sz="1600" dirty="0" smtClean="0">
                <a:latin typeface="+mj-lt"/>
              </a:rPr>
              <a:t>participation reçus </a:t>
            </a:r>
            <a:r>
              <a:rPr lang="fr-FR" sz="1600" dirty="0">
                <a:latin typeface="+mj-lt"/>
              </a:rPr>
              <a:t>en contrepartie d'apport </a:t>
            </a:r>
            <a:r>
              <a:rPr lang="fr-FR" sz="1600" dirty="0" smtClean="0">
                <a:latin typeface="+mj-lt"/>
              </a:rPr>
              <a:t>moins de deux ans après leur émission, la </a:t>
            </a:r>
            <a:r>
              <a:rPr lang="fr-FR" sz="1600" dirty="0">
                <a:latin typeface="+mj-lt"/>
              </a:rPr>
              <a:t>déduction des moins-values </a:t>
            </a:r>
            <a:r>
              <a:rPr lang="fr-FR" sz="1600" dirty="0" smtClean="0">
                <a:latin typeface="+mj-lt"/>
              </a:rPr>
              <a:t>à court terme est limitée à la différence entre la valeur réelle des titres reçus à la date de leur émission (lorsque cette dernière est inférieure à </a:t>
            </a:r>
            <a:r>
              <a:rPr lang="fr-FR" sz="1600" dirty="0"/>
              <a:t>leur valeur d’inscription en </a:t>
            </a:r>
            <a:r>
              <a:rPr lang="fr-FR" sz="1600" dirty="0" smtClean="0"/>
              <a:t>comptabilité</a:t>
            </a:r>
            <a:r>
              <a:rPr lang="fr-FR" sz="1600" dirty="0" smtClean="0">
                <a:latin typeface="+mj-lt"/>
              </a:rPr>
              <a:t>) et leur prix de vente résultant </a:t>
            </a:r>
            <a:r>
              <a:rPr lang="fr-FR" sz="1600" dirty="0">
                <a:latin typeface="+mj-lt"/>
              </a:rPr>
              <a:t>de la </a:t>
            </a:r>
            <a:r>
              <a:rPr lang="fr-FR" sz="1600" dirty="0" smtClean="0">
                <a:latin typeface="+mj-lt"/>
              </a:rPr>
              <a:t>cession,</a:t>
            </a:r>
          </a:p>
          <a:p>
            <a:pPr lvl="1" algn="just"/>
            <a:r>
              <a:rPr lang="fr-FR" sz="1600" dirty="0" smtClean="0">
                <a:latin typeface="+mj-lt"/>
              </a:rPr>
              <a:t>Cette règle s’applique également aux titres créés à l’issue d’une augmentation de capital visée par le nouveau dispositif,</a:t>
            </a:r>
          </a:p>
          <a:p>
            <a:pPr lvl="1" algn="just"/>
            <a:r>
              <a:rPr lang="fr-FR" sz="1600" dirty="0" smtClean="0">
                <a:latin typeface="+mj-lt"/>
              </a:rPr>
              <a:t>Par conséquent, </a:t>
            </a:r>
            <a:r>
              <a:rPr lang="fr-FR" sz="1600" dirty="0">
                <a:latin typeface="+mj-lt"/>
              </a:rPr>
              <a:t>la moins-value </a:t>
            </a:r>
            <a:r>
              <a:rPr lang="fr-FR" sz="1600" dirty="0" smtClean="0">
                <a:latin typeface="+mj-lt"/>
              </a:rPr>
              <a:t>réalisée en cas de cessions, dans le délai de 2 ans, des titres reçus en contrepartie de l’apport d’une </a:t>
            </a:r>
            <a:r>
              <a:rPr lang="fr-FR" sz="1600" dirty="0">
                <a:latin typeface="+mj-lt"/>
              </a:rPr>
              <a:t>créance </a:t>
            </a:r>
            <a:r>
              <a:rPr lang="fr-FR" sz="1600" dirty="0" smtClean="0">
                <a:latin typeface="+mj-lt"/>
              </a:rPr>
              <a:t>acquise à </a:t>
            </a:r>
            <a:r>
              <a:rPr lang="fr-FR" sz="1600" dirty="0">
                <a:latin typeface="+mj-lt"/>
              </a:rPr>
              <a:t>une valeur décotée </a:t>
            </a:r>
            <a:r>
              <a:rPr lang="fr-FR" sz="1600" dirty="0" smtClean="0">
                <a:latin typeface="+mj-lt"/>
              </a:rPr>
              <a:t>n'est </a:t>
            </a:r>
            <a:r>
              <a:rPr lang="fr-FR" sz="1600" dirty="0">
                <a:latin typeface="+mj-lt"/>
              </a:rPr>
              <a:t>pas déductible à hauteur de la différence entre la valeur d'inscription en comptabilité des titres et leur valeur réelle à la date d'émission</a:t>
            </a:r>
            <a:r>
              <a:rPr lang="fr-FR" sz="1600" dirty="0" smtClean="0">
                <a:latin typeface="+mj-lt"/>
              </a:rPr>
              <a:t>.</a:t>
            </a:r>
            <a:endParaRPr lang="fr-FR" sz="1600" dirty="0">
              <a:latin typeface="+mj-lt"/>
            </a:endParaRPr>
          </a:p>
          <a:p>
            <a:pPr marL="270000" lvl="1" indent="0" algn="just">
              <a:buNone/>
            </a:pPr>
            <a:endParaRPr lang="fr-FR" dirty="0">
              <a:latin typeface="+mj-lt"/>
            </a:endParaRPr>
          </a:p>
          <a:p>
            <a:pPr lvl="3" algn="just"/>
            <a:endParaRPr lang="fr-FR" dirty="0" smtClean="0">
              <a:latin typeface="+mj-lt"/>
            </a:endParaRP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36</a:t>
            </a:fld>
            <a:endParaRPr lang="fr-FR" dirty="0"/>
          </a:p>
        </p:txBody>
      </p:sp>
    </p:spTree>
    <p:extLst>
      <p:ext uri="{BB962C8B-B14F-4D97-AF65-F5344CB8AC3E}">
        <p14:creationId xmlns:p14="http://schemas.microsoft.com/office/powerpoint/2010/main" val="4063739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smtClean="0"/>
              <a:t>PLUS-VALUE DE CESSION DE TITRES DE PARTICIPATION</a:t>
            </a:r>
            <a:endParaRPr lang="fr-FR" dirty="0">
              <a:latin typeface="+mj-lt"/>
            </a:endParaRPr>
          </a:p>
        </p:txBody>
      </p:sp>
    </p:spTree>
    <p:extLst>
      <p:ext uri="{BB962C8B-B14F-4D97-AF65-F5344CB8AC3E}">
        <p14:creationId xmlns:p14="http://schemas.microsoft.com/office/powerpoint/2010/main" val="1535022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fr-FR" smtClean="0"/>
              <a:t>Cession de titres de participation</a:t>
            </a:r>
          </a:p>
        </p:txBody>
      </p:sp>
      <p:sp>
        <p:nvSpPr>
          <p:cNvPr id="99331" name="Rectangle 3"/>
          <p:cNvSpPr>
            <a:spLocks noGrp="1" noChangeArrowheads="1"/>
          </p:cNvSpPr>
          <p:nvPr>
            <p:ph type="body" idx="1"/>
          </p:nvPr>
        </p:nvSpPr>
        <p:spPr/>
        <p:txBody>
          <a:bodyPr/>
          <a:lstStyle/>
          <a:p>
            <a:pPr eaLnBrk="1" hangingPunct="1">
              <a:spcBef>
                <a:spcPts val="1200"/>
              </a:spcBef>
              <a:spcAft>
                <a:spcPts val="600"/>
              </a:spcAft>
            </a:pPr>
            <a:r>
              <a:rPr lang="fr-FR" smtClean="0"/>
              <a:t>Régime actuel</a:t>
            </a:r>
          </a:p>
          <a:p>
            <a:pPr lvl="1" eaLnBrk="1" hangingPunct="1">
              <a:spcBef>
                <a:spcPts val="1200"/>
              </a:spcBef>
              <a:spcAft>
                <a:spcPts val="600"/>
              </a:spcAft>
            </a:pPr>
            <a:r>
              <a:rPr lang="fr-FR" sz="2000" smtClean="0"/>
              <a:t>PVLT sur titres de participation exonérées, sous réserve d’une QPFC = </a:t>
            </a:r>
            <a:r>
              <a:rPr lang="fr-FR" sz="2000" b="1" smtClean="0"/>
              <a:t>10% du résultat net </a:t>
            </a:r>
            <a:r>
              <a:rPr lang="fr-FR" sz="2000" smtClean="0"/>
              <a:t>des cessions de titres</a:t>
            </a:r>
          </a:p>
          <a:p>
            <a:pPr eaLnBrk="1" hangingPunct="1">
              <a:spcBef>
                <a:spcPts val="1200"/>
              </a:spcBef>
              <a:spcAft>
                <a:spcPts val="600"/>
              </a:spcAft>
            </a:pPr>
            <a:r>
              <a:rPr lang="fr-FR" smtClean="0"/>
              <a:t>LF 2013 : modification du taux et de l’assiette de la QPFC </a:t>
            </a:r>
            <a:r>
              <a:rPr lang="fr-FR" sz="1800" smtClean="0"/>
              <a:t>(exercices clos à compter du 31/12/2012)</a:t>
            </a:r>
          </a:p>
          <a:p>
            <a:pPr lvl="1" eaLnBrk="1" hangingPunct="1">
              <a:spcBef>
                <a:spcPts val="1200"/>
              </a:spcBef>
              <a:spcAft>
                <a:spcPts val="600"/>
              </a:spcAft>
            </a:pPr>
            <a:r>
              <a:rPr lang="fr-FR" sz="2000" b="1" u="sng" smtClean="0"/>
              <a:t>Taux</a:t>
            </a:r>
            <a:r>
              <a:rPr lang="fr-FR" sz="2000" smtClean="0"/>
              <a:t> : 10% </a:t>
            </a:r>
            <a:r>
              <a:rPr lang="fr-FR" sz="2000" smtClean="0">
                <a:sym typeface="Symbol" pitchFamily="18" charset="2"/>
              </a:rPr>
              <a:t></a:t>
            </a:r>
            <a:r>
              <a:rPr lang="fr-FR" sz="2000" smtClean="0"/>
              <a:t> </a:t>
            </a:r>
            <a:r>
              <a:rPr lang="fr-FR" sz="2000" b="1" u="sng" smtClean="0"/>
              <a:t>12%</a:t>
            </a:r>
          </a:p>
          <a:p>
            <a:pPr lvl="1" eaLnBrk="1" hangingPunct="1">
              <a:spcBef>
                <a:spcPts val="600"/>
              </a:spcBef>
              <a:spcAft>
                <a:spcPts val="600"/>
              </a:spcAft>
            </a:pPr>
            <a:r>
              <a:rPr lang="fr-FR" sz="2000" b="1" u="sng" smtClean="0"/>
              <a:t>Assiette</a:t>
            </a:r>
            <a:r>
              <a:rPr lang="fr-FR" sz="2000" smtClean="0"/>
              <a:t> : Résultat net des cessions </a:t>
            </a:r>
            <a:r>
              <a:rPr lang="fr-FR" sz="2000" smtClean="0">
                <a:sym typeface="Symbol" pitchFamily="18" charset="2"/>
              </a:rPr>
              <a:t></a:t>
            </a:r>
            <a:r>
              <a:rPr lang="fr-FR" sz="2000" smtClean="0"/>
              <a:t> Montant </a:t>
            </a:r>
            <a:r>
              <a:rPr lang="fr-FR" sz="2000" b="1" u="sng" smtClean="0"/>
              <a:t>brut</a:t>
            </a:r>
            <a:r>
              <a:rPr lang="fr-FR" sz="2000" smtClean="0"/>
              <a:t> des PVLT</a:t>
            </a:r>
          </a:p>
          <a:p>
            <a:pPr lvl="1" eaLnBrk="1" hangingPunct="1">
              <a:spcBef>
                <a:spcPts val="600"/>
              </a:spcBef>
              <a:spcAft>
                <a:spcPts val="600"/>
              </a:spcAft>
            </a:pPr>
            <a:r>
              <a:rPr lang="fr-FR" sz="2000" smtClean="0"/>
              <a:t>Mais comme dans le régime actuel, la QPFC n’est exigible qu’en cas de réalisation d’une plus-value nette :</a:t>
            </a:r>
          </a:p>
          <a:p>
            <a:pPr marL="914400" lvl="2" indent="0" eaLnBrk="1" hangingPunct="1">
              <a:spcBef>
                <a:spcPts val="600"/>
              </a:spcBef>
              <a:spcAft>
                <a:spcPts val="600"/>
              </a:spcAft>
              <a:buFont typeface="Tahoma" pitchFamily="34" charset="0"/>
              <a:buNone/>
            </a:pPr>
            <a:r>
              <a:rPr lang="fr-FR" sz="1600" smtClean="0"/>
              <a:t>Ex :  PVLT 100 et MVLT 50	Résultat net = +50	    QPFC = 12% x 100</a:t>
            </a:r>
          </a:p>
          <a:p>
            <a:pPr marL="914400" lvl="2" indent="0" eaLnBrk="1" hangingPunct="1">
              <a:spcBef>
                <a:spcPct val="0"/>
              </a:spcBef>
              <a:spcAft>
                <a:spcPts val="600"/>
              </a:spcAft>
              <a:buFont typeface="Tahoma" pitchFamily="34" charset="0"/>
              <a:buNone/>
            </a:pPr>
            <a:r>
              <a:rPr lang="fr-FR" sz="1600" smtClean="0"/>
              <a:t>        PVLT 100 et MVLT 120 	Résultat net = - 20	    Pas de QPFC </a:t>
            </a:r>
          </a:p>
        </p:txBody>
      </p:sp>
    </p:spTree>
    <p:extLst>
      <p:ext uri="{BB962C8B-B14F-4D97-AF65-F5344CB8AC3E}">
        <p14:creationId xmlns:p14="http://schemas.microsoft.com/office/powerpoint/2010/main" val="22062997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fr-FR" smtClean="0"/>
              <a:t>Distribution de dividendes avant cession</a:t>
            </a:r>
          </a:p>
        </p:txBody>
      </p:sp>
      <p:sp>
        <p:nvSpPr>
          <p:cNvPr id="92163" name="Rectangle 3"/>
          <p:cNvSpPr>
            <a:spLocks noGrp="1" noChangeArrowheads="1"/>
          </p:cNvSpPr>
          <p:nvPr>
            <p:ph type="body" idx="1"/>
          </p:nvPr>
        </p:nvSpPr>
        <p:spPr/>
        <p:txBody>
          <a:bodyPr/>
          <a:lstStyle/>
          <a:p>
            <a:pPr eaLnBrk="1" hangingPunct="1">
              <a:spcBef>
                <a:spcPts val="1200"/>
              </a:spcBef>
              <a:spcAft>
                <a:spcPts val="600"/>
              </a:spcAft>
              <a:defRPr/>
            </a:pPr>
            <a:r>
              <a:rPr lang="fr-FR" dirty="0" smtClean="0"/>
              <a:t>Opportunité de distribuer avant de céder ?</a:t>
            </a:r>
          </a:p>
          <a:p>
            <a:pPr lvl="1" eaLnBrk="1" hangingPunct="1">
              <a:spcBef>
                <a:spcPts val="1200"/>
              </a:spcBef>
              <a:spcAft>
                <a:spcPts val="600"/>
              </a:spcAft>
              <a:defRPr/>
            </a:pPr>
            <a:r>
              <a:rPr lang="fr-FR" sz="2000" dirty="0" smtClean="0"/>
              <a:t>D’un côté : QPFC applicable aux dividendes versés en application du régime mère-filles plus faible (5%) que la QPFC applicable aux PVLT (12% à compter de 2012)</a:t>
            </a:r>
          </a:p>
          <a:p>
            <a:pPr lvl="1" eaLnBrk="1" hangingPunct="1">
              <a:spcBef>
                <a:spcPts val="1200"/>
              </a:spcBef>
              <a:spcAft>
                <a:spcPts val="600"/>
              </a:spcAft>
              <a:defRPr/>
            </a:pPr>
            <a:r>
              <a:rPr lang="fr-FR" sz="2000" dirty="0" smtClean="0"/>
              <a:t>De l’autre : contribution de 3% applicable aux revenus distribués</a:t>
            </a:r>
          </a:p>
          <a:p>
            <a:pPr lvl="1" eaLnBrk="1" hangingPunct="1">
              <a:spcBef>
                <a:spcPts val="1200"/>
              </a:spcBef>
              <a:spcAft>
                <a:spcPts val="0"/>
              </a:spcAft>
              <a:defRPr/>
            </a:pPr>
            <a:r>
              <a:rPr lang="fr-FR" sz="2000" dirty="0" smtClean="0"/>
              <a:t>Mais sont exonérés de contribution de 3% les dividendes versés entre société membres d’un groupe intégré,</a:t>
            </a:r>
            <a:r>
              <a:rPr lang="fr-FR" sz="1800" dirty="0" smtClean="0"/>
              <a:t> </a:t>
            </a:r>
            <a:r>
              <a:rPr lang="fr-FR" sz="1600" dirty="0" smtClean="0"/>
              <a:t>y compris ceux mis en paiement au cours de l’exercice de sortie de la filiale distributrice si la distribution a lieu avant l’évènement entraînant la sortie du groupe</a:t>
            </a:r>
          </a:p>
          <a:p>
            <a:pPr lvl="2" eaLnBrk="1" hangingPunct="1">
              <a:spcBef>
                <a:spcPts val="1200"/>
              </a:spcBef>
              <a:spcAft>
                <a:spcPts val="600"/>
              </a:spcAft>
              <a:buFont typeface="Wingdings" pitchFamily="2" charset="2"/>
              <a:buChar char="Ø"/>
              <a:defRPr/>
            </a:pPr>
            <a:r>
              <a:rPr lang="fr-FR" sz="1400" dirty="0"/>
              <a:t>O</a:t>
            </a:r>
            <a:r>
              <a:rPr lang="fr-FR" sz="1400" dirty="0" smtClean="0"/>
              <a:t>pportun de distribuer avant de céder une filiale intégrée</a:t>
            </a:r>
          </a:p>
          <a:p>
            <a:pPr lvl="2" eaLnBrk="1" hangingPunct="1">
              <a:spcBef>
                <a:spcPts val="0"/>
              </a:spcBef>
              <a:spcAft>
                <a:spcPts val="600"/>
              </a:spcAft>
              <a:buFont typeface="Wingdings" pitchFamily="2" charset="2"/>
              <a:buChar char="Ø"/>
              <a:defRPr/>
            </a:pPr>
            <a:r>
              <a:rPr lang="fr-FR" sz="1400" dirty="0" smtClean="0"/>
              <a:t>Intérêt accru en cas de distribution fin N et de cession début N+1 </a:t>
            </a:r>
          </a:p>
          <a:p>
            <a:pPr marL="914400" lvl="2" indent="0" eaLnBrk="1" hangingPunct="1">
              <a:spcBef>
                <a:spcPts val="0"/>
              </a:spcBef>
              <a:spcAft>
                <a:spcPts val="600"/>
              </a:spcAft>
              <a:buFont typeface="Tahoma" pitchFamily="34" charset="0"/>
              <a:buNone/>
              <a:defRPr/>
            </a:pPr>
            <a:r>
              <a:rPr lang="fr-FR" sz="1400" dirty="0" smtClean="0"/>
              <a:t>     (QPFC sur dividende neutralisée)</a:t>
            </a:r>
          </a:p>
        </p:txBody>
      </p:sp>
    </p:spTree>
    <p:extLst>
      <p:ext uri="{BB962C8B-B14F-4D97-AF65-F5344CB8AC3E}">
        <p14:creationId xmlns:p14="http://schemas.microsoft.com/office/powerpoint/2010/main" val="10658059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fr-FR" smtClean="0"/>
              <a:t>Distribution de dividendes avant cession</a:t>
            </a:r>
          </a:p>
        </p:txBody>
      </p:sp>
      <p:sp>
        <p:nvSpPr>
          <p:cNvPr id="13315" name="Rectangle 3"/>
          <p:cNvSpPr>
            <a:spLocks noGrp="1" noChangeArrowheads="1"/>
          </p:cNvSpPr>
          <p:nvPr>
            <p:ph type="body" idx="1"/>
          </p:nvPr>
        </p:nvSpPr>
        <p:spPr>
          <a:xfrm>
            <a:off x="539552" y="1916832"/>
            <a:ext cx="8064500" cy="4292725"/>
          </a:xfrm>
        </p:spPr>
        <p:txBody>
          <a:bodyPr/>
          <a:lstStyle/>
          <a:p>
            <a:pPr eaLnBrk="1" hangingPunct="1">
              <a:spcBef>
                <a:spcPts val="485"/>
              </a:spcBef>
              <a:spcAft>
                <a:spcPts val="0"/>
              </a:spcAft>
              <a:defRPr/>
            </a:pPr>
            <a:r>
              <a:rPr lang="fr-FR" dirty="0" smtClean="0"/>
              <a:t>Exemple 1 : cession d’une filiale intégrée </a:t>
            </a:r>
          </a:p>
          <a:p>
            <a:pPr lvl="1" eaLnBrk="1" hangingPunct="1">
              <a:spcBef>
                <a:spcPts val="485"/>
              </a:spcBef>
              <a:spcAft>
                <a:spcPts val="0"/>
              </a:spcAft>
              <a:defRPr/>
            </a:pPr>
            <a:r>
              <a:rPr lang="fr-FR" sz="2000" dirty="0" smtClean="0"/>
              <a:t>Hypothèses :</a:t>
            </a:r>
          </a:p>
          <a:p>
            <a:pPr lvl="2" eaLnBrk="1" hangingPunct="1">
              <a:spcBef>
                <a:spcPts val="485"/>
              </a:spcBef>
              <a:spcAft>
                <a:spcPts val="0"/>
              </a:spcAft>
              <a:defRPr/>
            </a:pPr>
            <a:r>
              <a:rPr lang="fr-FR" sz="1700" dirty="0" smtClean="0"/>
              <a:t>Plus-value de cession : 1.000 (secteur exonéré) </a:t>
            </a:r>
          </a:p>
          <a:p>
            <a:pPr lvl="2" eaLnBrk="1" hangingPunct="1">
              <a:spcBef>
                <a:spcPts val="485"/>
              </a:spcBef>
              <a:spcAft>
                <a:spcPts val="0"/>
              </a:spcAft>
              <a:defRPr/>
            </a:pPr>
            <a:r>
              <a:rPr lang="fr-FR" sz="1700" dirty="0"/>
              <a:t>R</a:t>
            </a:r>
            <a:r>
              <a:rPr lang="fr-FR" sz="1700" dirty="0" smtClean="0"/>
              <a:t>éserves distribuables : 300</a:t>
            </a:r>
          </a:p>
          <a:p>
            <a:pPr lvl="2" eaLnBrk="1" hangingPunct="1">
              <a:spcBef>
                <a:spcPts val="485"/>
              </a:spcBef>
              <a:spcAft>
                <a:spcPts val="0"/>
              </a:spcAft>
              <a:defRPr/>
            </a:pPr>
            <a:r>
              <a:rPr lang="fr-FR" sz="1700" dirty="0"/>
              <a:t>Contribution de 3% en cas de distribution : </a:t>
            </a:r>
            <a:r>
              <a:rPr lang="fr-FR" sz="1700" dirty="0" smtClean="0"/>
              <a:t>N/A</a:t>
            </a:r>
            <a:endParaRPr lang="fr-FR" sz="1700" dirty="0"/>
          </a:p>
          <a:p>
            <a:pPr lvl="2" eaLnBrk="1" hangingPunct="1">
              <a:spcBef>
                <a:spcPts val="485"/>
              </a:spcBef>
              <a:spcAft>
                <a:spcPts val="0"/>
              </a:spcAft>
              <a:defRPr/>
            </a:pPr>
            <a:r>
              <a:rPr lang="fr-FR" sz="1700" dirty="0" smtClean="0"/>
              <a:t>Plus-value de cession en cas de distribution préalable : 700</a:t>
            </a:r>
          </a:p>
          <a:p>
            <a:pPr lvl="1" eaLnBrk="1" hangingPunct="1">
              <a:spcBef>
                <a:spcPts val="485"/>
              </a:spcBef>
              <a:spcAft>
                <a:spcPts val="0"/>
              </a:spcAft>
              <a:defRPr/>
            </a:pPr>
            <a:r>
              <a:rPr lang="fr-FR" sz="2000" dirty="0" smtClean="0"/>
              <a:t>Coût d’IS </a:t>
            </a:r>
            <a:r>
              <a:rPr lang="fr-FR" sz="2000" dirty="0"/>
              <a:t>et contributions additionnelles </a:t>
            </a:r>
            <a:r>
              <a:rPr lang="fr-FR" sz="2000" dirty="0" smtClean="0"/>
              <a:t>(hors contribution exceptionnelle de 5%) :</a:t>
            </a:r>
          </a:p>
          <a:p>
            <a:pPr lvl="2" eaLnBrk="1" hangingPunct="1">
              <a:spcBef>
                <a:spcPts val="485"/>
              </a:spcBef>
              <a:spcAft>
                <a:spcPts val="0"/>
              </a:spcAft>
              <a:defRPr/>
            </a:pPr>
            <a:r>
              <a:rPr lang="fr-FR" sz="1700" dirty="0" smtClean="0"/>
              <a:t>Cession sans distribution : </a:t>
            </a:r>
          </a:p>
          <a:p>
            <a:pPr lvl="3" eaLnBrk="1" hangingPunct="1">
              <a:spcBef>
                <a:spcPts val="485"/>
              </a:spcBef>
              <a:spcAft>
                <a:spcPts val="0"/>
              </a:spcAft>
              <a:defRPr/>
            </a:pPr>
            <a:r>
              <a:rPr lang="fr-FR" sz="1700" dirty="0"/>
              <a:t>Base imposable </a:t>
            </a:r>
            <a:r>
              <a:rPr lang="fr-FR" sz="1700" dirty="0" smtClean="0"/>
              <a:t>IS : 1.000 </a:t>
            </a:r>
            <a:r>
              <a:rPr lang="fr-FR" sz="1700" dirty="0"/>
              <a:t>× </a:t>
            </a:r>
            <a:r>
              <a:rPr lang="fr-FR" sz="1700" dirty="0" smtClean="0"/>
              <a:t>12% </a:t>
            </a:r>
            <a:r>
              <a:rPr lang="fr-FR" sz="1700" dirty="0"/>
              <a:t>= </a:t>
            </a:r>
            <a:r>
              <a:rPr lang="fr-FR" sz="1700" dirty="0" smtClean="0"/>
              <a:t>120</a:t>
            </a:r>
            <a:endParaRPr lang="fr-FR" sz="1700" dirty="0"/>
          </a:p>
          <a:p>
            <a:pPr lvl="3" eaLnBrk="1" hangingPunct="1">
              <a:spcBef>
                <a:spcPts val="485"/>
              </a:spcBef>
              <a:spcAft>
                <a:spcPts val="0"/>
              </a:spcAft>
              <a:defRPr/>
            </a:pPr>
            <a:r>
              <a:rPr lang="fr-FR" sz="1700" dirty="0" smtClean="0"/>
              <a:t>Impôts dus </a:t>
            </a:r>
            <a:r>
              <a:rPr lang="fr-FR" sz="1700" dirty="0"/>
              <a:t>: </a:t>
            </a:r>
            <a:r>
              <a:rPr lang="fr-FR" sz="1700" dirty="0" smtClean="0"/>
              <a:t>120 </a:t>
            </a:r>
            <a:r>
              <a:rPr lang="fr-FR" sz="1700" dirty="0"/>
              <a:t>× 34,43% </a:t>
            </a:r>
            <a:r>
              <a:rPr lang="fr-FR" sz="1700" dirty="0" smtClean="0"/>
              <a:t>= </a:t>
            </a:r>
            <a:r>
              <a:rPr lang="fr-FR" sz="1700" dirty="0" smtClean="0">
                <a:solidFill>
                  <a:srgbClr val="FF0000"/>
                </a:solidFill>
              </a:rPr>
              <a:t>41,32</a:t>
            </a:r>
            <a:endParaRPr lang="fr-FR" sz="1700" dirty="0">
              <a:solidFill>
                <a:srgbClr val="FF0000"/>
              </a:solidFill>
            </a:endParaRPr>
          </a:p>
          <a:p>
            <a:pPr lvl="2" eaLnBrk="1" hangingPunct="1">
              <a:spcBef>
                <a:spcPts val="485"/>
              </a:spcBef>
              <a:spcAft>
                <a:spcPts val="0"/>
              </a:spcAft>
              <a:defRPr/>
            </a:pPr>
            <a:r>
              <a:rPr lang="fr-FR" sz="1700" dirty="0" smtClean="0"/>
              <a:t>Cession avec distribution préalable : </a:t>
            </a:r>
          </a:p>
          <a:p>
            <a:pPr lvl="3" eaLnBrk="1" hangingPunct="1">
              <a:spcBef>
                <a:spcPts val="485"/>
              </a:spcBef>
              <a:spcAft>
                <a:spcPts val="0"/>
              </a:spcAft>
              <a:defRPr/>
            </a:pPr>
            <a:r>
              <a:rPr lang="fr-FR" sz="1700" dirty="0"/>
              <a:t>Base imposable </a:t>
            </a:r>
            <a:r>
              <a:rPr lang="fr-FR" sz="1700" dirty="0" smtClean="0"/>
              <a:t>IS : </a:t>
            </a:r>
            <a:r>
              <a:rPr lang="fr-FR" sz="1700" dirty="0"/>
              <a:t>(</a:t>
            </a:r>
            <a:r>
              <a:rPr lang="fr-FR" sz="1700" dirty="0" smtClean="0"/>
              <a:t>700 </a:t>
            </a:r>
            <a:r>
              <a:rPr lang="fr-FR" sz="1700" dirty="0"/>
              <a:t>× </a:t>
            </a:r>
            <a:r>
              <a:rPr lang="fr-FR" sz="1700" dirty="0" smtClean="0"/>
              <a:t>12%) </a:t>
            </a:r>
            <a:r>
              <a:rPr lang="fr-FR" sz="1700" dirty="0"/>
              <a:t>+ (</a:t>
            </a:r>
            <a:r>
              <a:rPr lang="fr-FR" sz="1700" dirty="0" smtClean="0"/>
              <a:t>300 </a:t>
            </a:r>
            <a:r>
              <a:rPr lang="fr-FR" sz="1700" dirty="0"/>
              <a:t>× 5%) = </a:t>
            </a:r>
            <a:r>
              <a:rPr lang="fr-FR" sz="1700" dirty="0" smtClean="0"/>
              <a:t>99 </a:t>
            </a:r>
            <a:r>
              <a:rPr lang="fr-FR" sz="1200" i="1" dirty="0">
                <a:solidFill>
                  <a:srgbClr val="FF0000"/>
                </a:solidFill>
              </a:rPr>
              <a:t>(voire 84 </a:t>
            </a:r>
            <a:r>
              <a:rPr lang="fr-FR" sz="1200" i="1" dirty="0" smtClean="0">
                <a:solidFill>
                  <a:srgbClr val="FF0000"/>
                </a:solidFill>
              </a:rPr>
              <a:t>)</a:t>
            </a:r>
            <a:endParaRPr lang="fr-FR" sz="1200" i="1" dirty="0">
              <a:solidFill>
                <a:srgbClr val="FF0000"/>
              </a:solidFill>
            </a:endParaRPr>
          </a:p>
          <a:p>
            <a:pPr lvl="3" eaLnBrk="1" hangingPunct="1">
              <a:spcBef>
                <a:spcPts val="485"/>
              </a:spcBef>
              <a:spcAft>
                <a:spcPts val="0"/>
              </a:spcAft>
              <a:defRPr/>
            </a:pPr>
            <a:r>
              <a:rPr lang="fr-FR" sz="1700" dirty="0"/>
              <a:t>Impôts </a:t>
            </a:r>
            <a:r>
              <a:rPr lang="fr-FR" sz="1700" dirty="0" smtClean="0"/>
              <a:t>dus </a:t>
            </a:r>
            <a:r>
              <a:rPr lang="fr-FR" sz="1700" dirty="0"/>
              <a:t>: </a:t>
            </a:r>
            <a:r>
              <a:rPr lang="fr-FR" sz="1700" dirty="0" smtClean="0"/>
              <a:t>99 </a:t>
            </a:r>
            <a:r>
              <a:rPr lang="fr-FR" sz="1700" dirty="0"/>
              <a:t>× 34,43</a:t>
            </a:r>
            <a:r>
              <a:rPr lang="fr-FR" sz="1700" dirty="0" smtClean="0"/>
              <a:t>% + 0 </a:t>
            </a:r>
            <a:r>
              <a:rPr lang="fr-FR" sz="1700" dirty="0"/>
              <a:t>= </a:t>
            </a:r>
            <a:r>
              <a:rPr lang="fr-FR" sz="1700" dirty="0" smtClean="0">
                <a:solidFill>
                  <a:srgbClr val="FF0000"/>
                </a:solidFill>
              </a:rPr>
              <a:t>34,08 </a:t>
            </a:r>
            <a:r>
              <a:rPr lang="fr-FR" sz="1200" i="1" dirty="0" smtClean="0">
                <a:solidFill>
                  <a:srgbClr val="FF0000"/>
                </a:solidFill>
              </a:rPr>
              <a:t>(voire 84 x 34,43%  +  0 = 28,92)</a:t>
            </a:r>
          </a:p>
          <a:p>
            <a:pPr marL="1371600" lvl="3" indent="0" eaLnBrk="1" hangingPunct="1">
              <a:spcBef>
                <a:spcPts val="485"/>
              </a:spcBef>
              <a:spcAft>
                <a:spcPts val="0"/>
              </a:spcAft>
              <a:buFont typeface="Arial" charset="0"/>
              <a:buNone/>
              <a:defRPr/>
            </a:pPr>
            <a:endParaRPr lang="fr-FR" sz="1700" dirty="0">
              <a:solidFill>
                <a:srgbClr val="FF0000"/>
              </a:solidFill>
            </a:endParaRPr>
          </a:p>
          <a:p>
            <a:pPr marL="914400" lvl="2" indent="0" eaLnBrk="1" hangingPunct="1">
              <a:spcBef>
                <a:spcPts val="485"/>
              </a:spcBef>
              <a:buFont typeface="Tahoma" pitchFamily="34" charset="0"/>
              <a:buNone/>
              <a:defRPr/>
            </a:pPr>
            <a:endParaRPr lang="fr-FR" sz="1800" dirty="0" smtClean="0"/>
          </a:p>
        </p:txBody>
      </p:sp>
    </p:spTree>
    <p:extLst>
      <p:ext uri="{BB962C8B-B14F-4D97-AF65-F5344CB8AC3E}">
        <p14:creationId xmlns:p14="http://schemas.microsoft.com/office/powerpoint/2010/main" val="26082184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fr-FR" smtClean="0"/>
              <a:t>Distribution de dividendes avant cession</a:t>
            </a:r>
          </a:p>
        </p:txBody>
      </p:sp>
      <p:sp>
        <p:nvSpPr>
          <p:cNvPr id="13315" name="Rectangle 3"/>
          <p:cNvSpPr>
            <a:spLocks noGrp="1" noChangeArrowheads="1"/>
          </p:cNvSpPr>
          <p:nvPr>
            <p:ph type="body" idx="1"/>
          </p:nvPr>
        </p:nvSpPr>
        <p:spPr>
          <a:xfrm>
            <a:off x="539552" y="1916832"/>
            <a:ext cx="8064500" cy="4292725"/>
          </a:xfrm>
        </p:spPr>
        <p:txBody>
          <a:bodyPr/>
          <a:lstStyle/>
          <a:p>
            <a:pPr eaLnBrk="1" hangingPunct="1">
              <a:spcBef>
                <a:spcPts val="485"/>
              </a:spcBef>
              <a:spcAft>
                <a:spcPts val="0"/>
              </a:spcAft>
              <a:defRPr/>
            </a:pPr>
            <a:r>
              <a:rPr lang="fr-FR" dirty="0" smtClean="0"/>
              <a:t>Exemple 2 : cession d’une filiale non intégrée </a:t>
            </a:r>
          </a:p>
          <a:p>
            <a:pPr lvl="1" eaLnBrk="1" hangingPunct="1">
              <a:spcBef>
                <a:spcPts val="485"/>
              </a:spcBef>
              <a:spcAft>
                <a:spcPts val="0"/>
              </a:spcAft>
              <a:defRPr/>
            </a:pPr>
            <a:r>
              <a:rPr lang="fr-FR" sz="2000" dirty="0" smtClean="0"/>
              <a:t>Hypothèses :</a:t>
            </a:r>
          </a:p>
          <a:p>
            <a:pPr lvl="2" eaLnBrk="1" hangingPunct="1">
              <a:spcBef>
                <a:spcPts val="485"/>
              </a:spcBef>
              <a:spcAft>
                <a:spcPts val="0"/>
              </a:spcAft>
              <a:defRPr/>
            </a:pPr>
            <a:r>
              <a:rPr lang="fr-FR" sz="1700" dirty="0"/>
              <a:t>P</a:t>
            </a:r>
            <a:r>
              <a:rPr lang="fr-FR" sz="1700" dirty="0" smtClean="0"/>
              <a:t>lus-value de cession : 1.000 (secteur exonéré) </a:t>
            </a:r>
          </a:p>
          <a:p>
            <a:pPr lvl="2" eaLnBrk="1" hangingPunct="1">
              <a:spcBef>
                <a:spcPts val="485"/>
              </a:spcBef>
              <a:spcAft>
                <a:spcPts val="0"/>
              </a:spcAft>
              <a:defRPr/>
            </a:pPr>
            <a:r>
              <a:rPr lang="fr-FR" sz="1700" dirty="0"/>
              <a:t>R</a:t>
            </a:r>
            <a:r>
              <a:rPr lang="fr-FR" sz="1700" dirty="0" smtClean="0"/>
              <a:t>éserves distribuables : 300</a:t>
            </a:r>
          </a:p>
          <a:p>
            <a:pPr lvl="2" eaLnBrk="1" hangingPunct="1">
              <a:spcBef>
                <a:spcPts val="485"/>
              </a:spcBef>
              <a:spcAft>
                <a:spcPts val="0"/>
              </a:spcAft>
              <a:defRPr/>
            </a:pPr>
            <a:r>
              <a:rPr lang="fr-FR" sz="1700" dirty="0"/>
              <a:t>Contribution de 3% en cas de distribution : </a:t>
            </a:r>
            <a:r>
              <a:rPr lang="fr-FR" sz="1700" dirty="0" smtClean="0"/>
              <a:t>9 (due par la filiale)</a:t>
            </a:r>
            <a:endParaRPr lang="fr-FR" sz="1700" dirty="0"/>
          </a:p>
          <a:p>
            <a:pPr lvl="2" eaLnBrk="1" hangingPunct="1">
              <a:spcBef>
                <a:spcPts val="485"/>
              </a:spcBef>
              <a:spcAft>
                <a:spcPts val="0"/>
              </a:spcAft>
              <a:defRPr/>
            </a:pPr>
            <a:r>
              <a:rPr lang="fr-FR" sz="1700" dirty="0" smtClean="0"/>
              <a:t>Plus-value de cession en cas de distribution préalable : 691</a:t>
            </a:r>
          </a:p>
          <a:p>
            <a:pPr lvl="1" eaLnBrk="1" hangingPunct="1">
              <a:spcBef>
                <a:spcPts val="485"/>
              </a:spcBef>
              <a:spcAft>
                <a:spcPts val="0"/>
              </a:spcAft>
              <a:defRPr/>
            </a:pPr>
            <a:r>
              <a:rPr lang="fr-FR" sz="2000" dirty="0" smtClean="0"/>
              <a:t>Coût d’IS </a:t>
            </a:r>
            <a:r>
              <a:rPr lang="fr-FR" sz="2000" dirty="0"/>
              <a:t>et contributions additionnelles </a:t>
            </a:r>
            <a:r>
              <a:rPr lang="fr-FR" sz="2000" dirty="0" smtClean="0"/>
              <a:t>(hors contribution exceptionnelle de 5%) :</a:t>
            </a:r>
          </a:p>
          <a:p>
            <a:pPr lvl="2" eaLnBrk="1" hangingPunct="1">
              <a:spcBef>
                <a:spcPts val="485"/>
              </a:spcBef>
              <a:spcAft>
                <a:spcPts val="0"/>
              </a:spcAft>
              <a:defRPr/>
            </a:pPr>
            <a:r>
              <a:rPr lang="fr-FR" sz="1700" dirty="0" smtClean="0"/>
              <a:t>Cession sans distribution : </a:t>
            </a:r>
          </a:p>
          <a:p>
            <a:pPr lvl="3" eaLnBrk="1" hangingPunct="1">
              <a:spcBef>
                <a:spcPts val="485"/>
              </a:spcBef>
              <a:spcAft>
                <a:spcPts val="0"/>
              </a:spcAft>
              <a:defRPr/>
            </a:pPr>
            <a:r>
              <a:rPr lang="fr-FR" sz="1700" dirty="0"/>
              <a:t>Base imposable </a:t>
            </a:r>
            <a:r>
              <a:rPr lang="fr-FR" sz="1700" dirty="0" smtClean="0"/>
              <a:t>IS : 1.000 </a:t>
            </a:r>
            <a:r>
              <a:rPr lang="fr-FR" sz="1700" dirty="0"/>
              <a:t>× </a:t>
            </a:r>
            <a:r>
              <a:rPr lang="fr-FR" sz="1700" dirty="0" smtClean="0"/>
              <a:t>12% </a:t>
            </a:r>
            <a:r>
              <a:rPr lang="fr-FR" sz="1700" dirty="0"/>
              <a:t>= </a:t>
            </a:r>
            <a:r>
              <a:rPr lang="fr-FR" sz="1700" dirty="0" smtClean="0"/>
              <a:t>120</a:t>
            </a:r>
            <a:endParaRPr lang="fr-FR" sz="1700" dirty="0"/>
          </a:p>
          <a:p>
            <a:pPr lvl="3" eaLnBrk="1" hangingPunct="1">
              <a:spcBef>
                <a:spcPts val="485"/>
              </a:spcBef>
              <a:spcAft>
                <a:spcPts val="0"/>
              </a:spcAft>
              <a:defRPr/>
            </a:pPr>
            <a:r>
              <a:rPr lang="fr-FR" sz="1700" dirty="0" smtClean="0"/>
              <a:t>Impôts dus </a:t>
            </a:r>
            <a:r>
              <a:rPr lang="fr-FR" sz="1700" dirty="0"/>
              <a:t>: 120 × 34,43% = </a:t>
            </a:r>
            <a:r>
              <a:rPr lang="fr-FR" sz="1700" dirty="0">
                <a:solidFill>
                  <a:srgbClr val="FF0000"/>
                </a:solidFill>
              </a:rPr>
              <a:t>41,32</a:t>
            </a:r>
          </a:p>
          <a:p>
            <a:pPr lvl="2" eaLnBrk="1" hangingPunct="1">
              <a:spcBef>
                <a:spcPts val="485"/>
              </a:spcBef>
              <a:spcAft>
                <a:spcPts val="0"/>
              </a:spcAft>
              <a:defRPr/>
            </a:pPr>
            <a:r>
              <a:rPr lang="fr-FR" sz="1700" dirty="0" smtClean="0"/>
              <a:t>Cession avec distribution préalable : </a:t>
            </a:r>
          </a:p>
          <a:p>
            <a:pPr lvl="3" eaLnBrk="1" hangingPunct="1">
              <a:spcBef>
                <a:spcPts val="485"/>
              </a:spcBef>
              <a:spcAft>
                <a:spcPts val="0"/>
              </a:spcAft>
              <a:defRPr/>
            </a:pPr>
            <a:r>
              <a:rPr lang="fr-FR" sz="1700" dirty="0"/>
              <a:t>Base imposable </a:t>
            </a:r>
            <a:r>
              <a:rPr lang="fr-FR" sz="1700" dirty="0" smtClean="0"/>
              <a:t>IS : (691 </a:t>
            </a:r>
            <a:r>
              <a:rPr lang="fr-FR" sz="1700" dirty="0"/>
              <a:t>× </a:t>
            </a:r>
            <a:r>
              <a:rPr lang="fr-FR" sz="1700" dirty="0" smtClean="0"/>
              <a:t>12%) </a:t>
            </a:r>
            <a:r>
              <a:rPr lang="fr-FR" sz="1700" dirty="0"/>
              <a:t>+ (</a:t>
            </a:r>
            <a:r>
              <a:rPr lang="fr-FR" sz="1700" dirty="0" smtClean="0"/>
              <a:t>300 </a:t>
            </a:r>
            <a:r>
              <a:rPr lang="fr-FR" sz="1700" dirty="0"/>
              <a:t>× 5%) = </a:t>
            </a:r>
            <a:r>
              <a:rPr lang="fr-FR" sz="1700" dirty="0">
                <a:solidFill>
                  <a:srgbClr val="FF0000"/>
                </a:solidFill>
              </a:rPr>
              <a:t>97,92</a:t>
            </a:r>
          </a:p>
          <a:p>
            <a:pPr lvl="3" eaLnBrk="1" hangingPunct="1">
              <a:spcBef>
                <a:spcPts val="485"/>
              </a:spcBef>
              <a:spcAft>
                <a:spcPts val="0"/>
              </a:spcAft>
              <a:defRPr/>
            </a:pPr>
            <a:r>
              <a:rPr lang="fr-FR" sz="1700" dirty="0"/>
              <a:t>Impôts </a:t>
            </a:r>
            <a:r>
              <a:rPr lang="fr-FR" sz="1700" dirty="0" smtClean="0"/>
              <a:t>dus </a:t>
            </a:r>
            <a:r>
              <a:rPr lang="fr-FR" sz="1700" dirty="0"/>
              <a:t>: </a:t>
            </a:r>
            <a:r>
              <a:rPr lang="fr-FR" sz="1700" dirty="0" smtClean="0"/>
              <a:t>[97,92 </a:t>
            </a:r>
            <a:r>
              <a:rPr lang="fr-FR" sz="1700" dirty="0"/>
              <a:t>× 34,43</a:t>
            </a:r>
            <a:r>
              <a:rPr lang="fr-FR" sz="1700" dirty="0" smtClean="0"/>
              <a:t>%] + 9 </a:t>
            </a:r>
            <a:r>
              <a:rPr lang="fr-FR" sz="1700" dirty="0"/>
              <a:t>= </a:t>
            </a:r>
            <a:r>
              <a:rPr lang="fr-FR" sz="1700" dirty="0" smtClean="0">
                <a:solidFill>
                  <a:srgbClr val="FF0000"/>
                </a:solidFill>
              </a:rPr>
              <a:t>42,71</a:t>
            </a:r>
            <a:endParaRPr lang="fr-FR" sz="1700" dirty="0">
              <a:solidFill>
                <a:srgbClr val="FF0000"/>
              </a:solidFill>
            </a:endParaRPr>
          </a:p>
          <a:p>
            <a:pPr marL="914400" lvl="2" indent="0" eaLnBrk="1" hangingPunct="1">
              <a:spcBef>
                <a:spcPts val="485"/>
              </a:spcBef>
              <a:buFont typeface="Tahoma" pitchFamily="34" charset="0"/>
              <a:buNone/>
              <a:defRPr/>
            </a:pPr>
            <a:endParaRPr lang="fr-FR" sz="1800" dirty="0" smtClean="0"/>
          </a:p>
        </p:txBody>
      </p:sp>
    </p:spTree>
    <p:extLst>
      <p:ext uri="{BB962C8B-B14F-4D97-AF65-F5344CB8AC3E}">
        <p14:creationId xmlns:p14="http://schemas.microsoft.com/office/powerpoint/2010/main" val="21114353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2348880"/>
            <a:ext cx="8064501" cy="1512168"/>
          </a:xfrm>
        </p:spPr>
        <p:txBody>
          <a:bodyPr/>
          <a:lstStyle/>
          <a:p>
            <a:pPr algn="ctr"/>
            <a:r>
              <a:rPr lang="fr-FR" dirty="0" smtClean="0"/>
              <a:t/>
            </a:r>
            <a:br>
              <a:rPr lang="fr-FR" dirty="0" smtClean="0"/>
            </a:br>
            <a:r>
              <a:rPr lang="fr-FR" dirty="0" smtClean="0"/>
              <a:t>Crédit </a:t>
            </a:r>
            <a:r>
              <a:rPr lang="fr-FR" dirty="0"/>
              <a:t>d’impôt pour la compétitivité et l’emploi (</a:t>
            </a:r>
            <a:r>
              <a:rPr lang="fr-FR" dirty="0" smtClean="0"/>
              <a:t>CICE)</a:t>
            </a:r>
            <a:endParaRPr lang="fr-FR" dirty="0">
              <a:latin typeface="+mj-lt"/>
            </a:endParaRPr>
          </a:p>
        </p:txBody>
      </p:sp>
    </p:spTree>
    <p:extLst>
      <p:ext uri="{BB962C8B-B14F-4D97-AF65-F5344CB8AC3E}">
        <p14:creationId xmlns:p14="http://schemas.microsoft.com/office/powerpoint/2010/main" val="1933090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Crédit d’impôt pour la compétitivité et l’emploi (CICE) (1)</a:t>
            </a:r>
            <a:endParaRPr lang="fr-FR" dirty="0"/>
          </a:p>
        </p:txBody>
      </p:sp>
      <p:sp>
        <p:nvSpPr>
          <p:cNvPr id="3" name="Espace réservé du contenu 2"/>
          <p:cNvSpPr>
            <a:spLocks noGrp="1"/>
          </p:cNvSpPr>
          <p:nvPr>
            <p:ph idx="1"/>
          </p:nvPr>
        </p:nvSpPr>
        <p:spPr>
          <a:xfrm>
            <a:off x="539750" y="2015999"/>
            <a:ext cx="8208714" cy="4437337"/>
          </a:xfrm>
        </p:spPr>
        <p:txBody>
          <a:bodyPr>
            <a:normAutofit/>
          </a:bodyPr>
          <a:lstStyle/>
          <a:p>
            <a:r>
              <a:rPr lang="fr-FR" dirty="0" smtClean="0"/>
              <a:t>Article 66 de la LFR III pour 2012</a:t>
            </a:r>
            <a:r>
              <a:rPr lang="fr-FR" dirty="0"/>
              <a:t> </a:t>
            </a:r>
            <a:r>
              <a:rPr lang="fr-FR" dirty="0" smtClean="0"/>
              <a:t>:</a:t>
            </a:r>
            <a:endParaRPr lang="fr-FR" dirty="0"/>
          </a:p>
          <a:p>
            <a:pPr lvl="1" algn="just"/>
            <a:r>
              <a:rPr lang="fr-FR" dirty="0" smtClean="0"/>
              <a:t>Institution d’un </a:t>
            </a:r>
            <a:r>
              <a:rPr lang="fr-FR" dirty="0"/>
              <a:t>crédit d'impôt </a:t>
            </a:r>
            <a:r>
              <a:rPr lang="fr-FR" dirty="0" smtClean="0"/>
              <a:t>en </a:t>
            </a:r>
            <a:r>
              <a:rPr lang="fr-FR" dirty="0"/>
              <a:t>faveur des entreprises </a:t>
            </a:r>
            <a:r>
              <a:rPr lang="fr-FR" dirty="0" smtClean="0"/>
              <a:t>dont l'objectif </a:t>
            </a:r>
            <a:r>
              <a:rPr lang="fr-FR" dirty="0"/>
              <a:t>affiché </a:t>
            </a:r>
            <a:r>
              <a:rPr lang="fr-FR" dirty="0" smtClean="0"/>
              <a:t>est </a:t>
            </a:r>
            <a:r>
              <a:rPr lang="fr-FR" dirty="0"/>
              <a:t>d'améliorer la compétitivité des entreprises à travers notamment des efforts en matière d'investissement, de recherche, d'innovation, de formation, de recrutement, de prospection de nouveaux marchés, de transition écologique et énergétique et de reconstitution du fonds de </a:t>
            </a:r>
            <a:r>
              <a:rPr lang="fr-FR" dirty="0" smtClean="0"/>
              <a:t>roulement</a:t>
            </a:r>
            <a:r>
              <a:rPr lang="fr-FR" dirty="0"/>
              <a:t> </a:t>
            </a:r>
            <a:r>
              <a:rPr lang="fr-FR" dirty="0" smtClean="0"/>
              <a:t>;</a:t>
            </a:r>
          </a:p>
          <a:p>
            <a:pPr lvl="1" algn="just"/>
            <a:r>
              <a:rPr lang="fr-FR" dirty="0" smtClean="0"/>
              <a:t>L'utilisation </a:t>
            </a:r>
            <a:r>
              <a:rPr lang="fr-FR" dirty="0"/>
              <a:t>du crédit d'impôt conformément à cet objectif est retracée dans les comptes annuels des entreprises, le texte prévoyant par ailleurs que le crédit d'impôt ne peut ni financer une hausse de la part des bénéfices </a:t>
            </a:r>
            <a:r>
              <a:rPr lang="fr-FR" dirty="0" smtClean="0"/>
              <a:t>distribués, </a:t>
            </a:r>
            <a:r>
              <a:rPr lang="fr-FR" dirty="0"/>
              <a:t>ni augmenter les rémunérations des personnes exerçant des fonctions de </a:t>
            </a:r>
            <a:r>
              <a:rPr lang="fr-FR" dirty="0" smtClean="0"/>
              <a:t>direction ;</a:t>
            </a:r>
            <a:endParaRPr lang="fr-FR" dirty="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43</a:t>
            </a:fld>
            <a:endParaRPr lang="fr-FR" dirty="0"/>
          </a:p>
        </p:txBody>
      </p:sp>
    </p:spTree>
    <p:extLst>
      <p:ext uri="{BB962C8B-B14F-4D97-AF65-F5344CB8AC3E}">
        <p14:creationId xmlns:p14="http://schemas.microsoft.com/office/powerpoint/2010/main" val="23155667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Crédit d’impôt pour la compétitivité et l’emploi (CICE) (2)</a:t>
            </a:r>
            <a:endParaRPr lang="fr-FR" dirty="0"/>
          </a:p>
        </p:txBody>
      </p:sp>
      <p:sp>
        <p:nvSpPr>
          <p:cNvPr id="3" name="Espace réservé du contenu 2"/>
          <p:cNvSpPr>
            <a:spLocks noGrp="1"/>
          </p:cNvSpPr>
          <p:nvPr>
            <p:ph idx="1"/>
          </p:nvPr>
        </p:nvSpPr>
        <p:spPr>
          <a:xfrm>
            <a:off x="395536" y="2015999"/>
            <a:ext cx="8280920" cy="4437337"/>
          </a:xfrm>
        </p:spPr>
        <p:txBody>
          <a:bodyPr>
            <a:normAutofit fontScale="92500" lnSpcReduction="10000"/>
          </a:bodyPr>
          <a:lstStyle/>
          <a:p>
            <a:pPr lvl="1" algn="just"/>
            <a:r>
              <a:rPr lang="fr-FR" dirty="0" smtClean="0"/>
              <a:t>Détermination du crédit d’impôt : le </a:t>
            </a:r>
            <a:r>
              <a:rPr lang="fr-FR" dirty="0"/>
              <a:t>taux du crédit d’impôt </a:t>
            </a:r>
            <a:r>
              <a:rPr lang="fr-FR" dirty="0" smtClean="0"/>
              <a:t>est fixé </a:t>
            </a:r>
            <a:r>
              <a:rPr lang="fr-FR" dirty="0"/>
              <a:t>à </a:t>
            </a:r>
            <a:r>
              <a:rPr lang="fr-FR" dirty="0" smtClean="0"/>
              <a:t>6% </a:t>
            </a:r>
            <a:r>
              <a:rPr lang="fr-FR" dirty="0"/>
              <a:t>(</a:t>
            </a:r>
            <a:r>
              <a:rPr lang="fr-FR" dirty="0" smtClean="0"/>
              <a:t>4% </a:t>
            </a:r>
            <a:r>
              <a:rPr lang="fr-FR" dirty="0"/>
              <a:t>seulement pour les rémunérations versées en 2013) de la masse salariale brute supportée au cours de l'année pour les rémunérations n’excédant pas 2,5 fois le SMIC « calculé pour un an sur la base de la durée légale du travail augmentée, le cas échéant, du nombre d’heures complémentaires ou supplémentaires, sans prise en compte des majorations auxquelles elles donnent lieu </a:t>
            </a:r>
            <a:r>
              <a:rPr lang="fr-FR" dirty="0" smtClean="0"/>
              <a:t>» ;</a:t>
            </a:r>
            <a:endParaRPr lang="fr-FR" dirty="0"/>
          </a:p>
          <a:p>
            <a:pPr lvl="1" algn="just"/>
            <a:r>
              <a:rPr lang="fr-FR" dirty="0" smtClean="0"/>
              <a:t>Modalités d’utilisation du crédit d’impôt :</a:t>
            </a:r>
          </a:p>
          <a:p>
            <a:pPr lvl="2" algn="just"/>
            <a:r>
              <a:rPr lang="fr-FR" dirty="0" smtClean="0"/>
              <a:t>Le </a:t>
            </a:r>
            <a:r>
              <a:rPr lang="fr-FR" dirty="0"/>
              <a:t>crédit d’impôt </a:t>
            </a:r>
            <a:r>
              <a:rPr lang="fr-FR" dirty="0" smtClean="0"/>
              <a:t>est imputable </a:t>
            </a:r>
            <a:r>
              <a:rPr lang="fr-FR" dirty="0"/>
              <a:t>sur l’IR ou l’IS dû au titre de l’année au cours de laquelle les rémunérations prises en compte pour le calcul du CICE ont été </a:t>
            </a:r>
            <a:r>
              <a:rPr lang="fr-FR" dirty="0" smtClean="0"/>
              <a:t>versées ;</a:t>
            </a:r>
          </a:p>
          <a:p>
            <a:pPr lvl="2" algn="just"/>
            <a:r>
              <a:rPr lang="fr-FR" dirty="0" smtClean="0"/>
              <a:t>L’excédent constituerait </a:t>
            </a:r>
            <a:r>
              <a:rPr lang="fr-FR" dirty="0"/>
              <a:t>une créance sur l’État d’égal montant utilisable pour le paiement de l’IR ou de l’IS dû au titre des 3 années suivantes puis, s’il y a lieu, la fraction non utilisée </a:t>
            </a:r>
            <a:r>
              <a:rPr lang="fr-FR" dirty="0" smtClean="0"/>
              <a:t>serait </a:t>
            </a:r>
            <a:r>
              <a:rPr lang="fr-FR" dirty="0"/>
              <a:t>remboursée à l’expiration de cette </a:t>
            </a:r>
            <a:r>
              <a:rPr lang="fr-FR" dirty="0" smtClean="0"/>
              <a:t>période ;</a:t>
            </a:r>
            <a:endParaRPr lang="fr-FR" dirty="0"/>
          </a:p>
          <a:p>
            <a:pPr lvl="2" algn="just"/>
            <a:r>
              <a:rPr lang="fr-FR" dirty="0"/>
              <a:t>P</a:t>
            </a:r>
            <a:r>
              <a:rPr lang="fr-FR" dirty="0" smtClean="0"/>
              <a:t>our </a:t>
            </a:r>
            <a:r>
              <a:rPr lang="fr-FR" dirty="0"/>
              <a:t>les PME communautaires, les entreprises nouvelles, les j</a:t>
            </a:r>
            <a:r>
              <a:rPr lang="fr-FR" dirty="0" smtClean="0"/>
              <a:t>eunes entreprises innovantes et </a:t>
            </a:r>
            <a:r>
              <a:rPr lang="fr-FR" dirty="0"/>
              <a:t>les entreprises en difficultés </a:t>
            </a:r>
            <a:r>
              <a:rPr lang="fr-FR" dirty="0" smtClean="0"/>
              <a:t>pourraient </a:t>
            </a:r>
            <a:r>
              <a:rPr lang="fr-FR" dirty="0"/>
              <a:t>prétendre bénéficier d’un remboursement immédiat de la créance (dès l’année de sa constatation</a:t>
            </a:r>
            <a:r>
              <a:rPr lang="fr-FR" dirty="0" smtClean="0"/>
              <a:t>) ;</a:t>
            </a:r>
          </a:p>
          <a:p>
            <a:pPr lvl="2" algn="just"/>
            <a:r>
              <a:rPr lang="fr-FR" dirty="0" smtClean="0"/>
              <a:t>Possibilité de mobiliser la créance sur l’Etat par voie de cession « </a:t>
            </a:r>
            <a:r>
              <a:rPr lang="fr-FR" dirty="0"/>
              <a:t>D</a:t>
            </a:r>
            <a:r>
              <a:rPr lang="fr-FR" dirty="0" smtClean="0"/>
              <a:t>ailly » et/ou de cession à titre d’escompte ou de garantie auprès d’un établissement de crédit (si la créance est liquide et exigible).</a:t>
            </a:r>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44</a:t>
            </a:fld>
            <a:endParaRPr lang="fr-FR" dirty="0"/>
          </a:p>
        </p:txBody>
      </p:sp>
    </p:spTree>
    <p:extLst>
      <p:ext uri="{BB962C8B-B14F-4D97-AF65-F5344CB8AC3E}">
        <p14:creationId xmlns:p14="http://schemas.microsoft.com/office/powerpoint/2010/main" val="26452319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2348880"/>
            <a:ext cx="8064501" cy="1512168"/>
          </a:xfrm>
        </p:spPr>
        <p:txBody>
          <a:bodyPr/>
          <a:lstStyle/>
          <a:p>
            <a:pPr algn="ctr"/>
            <a:r>
              <a:rPr lang="fr-FR" dirty="0" smtClean="0"/>
              <a:t/>
            </a:r>
            <a:br>
              <a:rPr lang="fr-FR" dirty="0" smtClean="0"/>
            </a:br>
            <a:r>
              <a:rPr lang="fr-FR" dirty="0" smtClean="0"/>
              <a:t>CONTRIBUTION EXCEPTIONNELLE DE 5%</a:t>
            </a:r>
            <a:br>
              <a:rPr lang="fr-FR" dirty="0" smtClean="0"/>
            </a:br>
            <a:r>
              <a:rPr lang="fr-FR" dirty="0" smtClean="0"/>
              <a:t>/</a:t>
            </a:r>
            <a:br>
              <a:rPr lang="fr-FR" dirty="0" smtClean="0"/>
            </a:br>
            <a:r>
              <a:rPr lang="fr-FR" dirty="0" smtClean="0"/>
              <a:t>ACOMPTES D’IS</a:t>
            </a:r>
            <a:endParaRPr lang="fr-FR" dirty="0">
              <a:latin typeface="+mj-lt"/>
            </a:endParaRPr>
          </a:p>
        </p:txBody>
      </p:sp>
    </p:spTree>
    <p:extLst>
      <p:ext uri="{BB962C8B-B14F-4D97-AF65-F5344CB8AC3E}">
        <p14:creationId xmlns:p14="http://schemas.microsoft.com/office/powerpoint/2010/main" val="10889265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re 1"/>
          <p:cNvSpPr>
            <a:spLocks noGrp="1"/>
          </p:cNvSpPr>
          <p:nvPr>
            <p:ph type="title"/>
          </p:nvPr>
        </p:nvSpPr>
        <p:spPr>
          <a:xfrm>
            <a:off x="251520" y="836712"/>
            <a:ext cx="8568952" cy="720080"/>
          </a:xfrm>
        </p:spPr>
        <p:txBody>
          <a:bodyPr/>
          <a:lstStyle/>
          <a:p>
            <a:pPr algn="ctr"/>
            <a:r>
              <a:rPr lang="fr-FR" dirty="0" smtClean="0"/>
              <a:t>Contribution exceptionnelle de 5%</a:t>
            </a:r>
            <a:endParaRPr lang="fr-FR" dirty="0" smtClean="0"/>
          </a:p>
        </p:txBody>
      </p:sp>
      <p:sp>
        <p:nvSpPr>
          <p:cNvPr id="185347" name="Espace réservé du contenu 2"/>
          <p:cNvSpPr>
            <a:spLocks noGrp="1"/>
          </p:cNvSpPr>
          <p:nvPr>
            <p:ph idx="1"/>
          </p:nvPr>
        </p:nvSpPr>
        <p:spPr>
          <a:xfrm>
            <a:off x="539552" y="1844824"/>
            <a:ext cx="8064500" cy="4608512"/>
          </a:xfrm>
        </p:spPr>
        <p:txBody>
          <a:bodyPr/>
          <a:lstStyle/>
          <a:p>
            <a:r>
              <a:rPr lang="fr-FR" sz="2000" dirty="0" smtClean="0"/>
              <a:t>Créée par l’article 30 de la LF 2012</a:t>
            </a:r>
          </a:p>
          <a:p>
            <a:r>
              <a:rPr lang="fr-FR" dirty="0" smtClean="0"/>
              <a:t>Sociétés réalisant un CA &gt; 250 m€</a:t>
            </a:r>
          </a:p>
          <a:p>
            <a:pPr lvl="1"/>
            <a:r>
              <a:rPr lang="fr-FR" sz="1800" dirty="0" smtClean="0"/>
              <a:t>Dans l’IF, on fait masse des CA des sociétés membres, ce qui potentiellement est créateur de surcoût (surtaxe due à raison des bénéfices des sociétés membres du groupe réalisant individuellement un CA inférieur à 250 m€)?</a:t>
            </a:r>
          </a:p>
          <a:p>
            <a:r>
              <a:rPr lang="fr-FR" sz="2000" dirty="0" smtClean="0"/>
              <a:t>Initialement prévue pour les exercices clos au cours de la période 31 décembre 2011 – 31 décembre 2013.</a:t>
            </a:r>
          </a:p>
          <a:p>
            <a:r>
              <a:rPr lang="fr-FR" dirty="0" smtClean="0"/>
              <a:t>Allongement de 2 ans de la période (Article 30 LF 2013)</a:t>
            </a:r>
          </a:p>
          <a:p>
            <a:r>
              <a:rPr lang="fr-FR" sz="2000" dirty="0" smtClean="0"/>
              <a:t>Paiement en principe lors du solde, mais versement d’un acompte (LFR II 2012) payable lors du 4</a:t>
            </a:r>
            <a:r>
              <a:rPr lang="fr-FR" sz="2000" baseline="30000" dirty="0" smtClean="0"/>
              <a:t>ème</a:t>
            </a:r>
            <a:r>
              <a:rPr lang="fr-FR" sz="2000" dirty="0" smtClean="0"/>
              <a:t> acompte d’IS </a:t>
            </a:r>
            <a:r>
              <a:rPr lang="fr-FR" dirty="0" smtClean="0"/>
              <a:t>:</a:t>
            </a:r>
          </a:p>
          <a:p>
            <a:pPr lvl="1"/>
            <a:r>
              <a:rPr lang="fr-FR" dirty="0" smtClean="0"/>
              <a:t>75% de la contribution estimée due, si CA &lt; 1 mds euros</a:t>
            </a:r>
          </a:p>
          <a:p>
            <a:pPr lvl="1"/>
            <a:r>
              <a:rPr lang="fr-FR" sz="1800" dirty="0" smtClean="0"/>
              <a:t>À 95% de la contribution estimée due, si CA &gt; 1 mds euros</a:t>
            </a:r>
            <a:endParaRPr lang="fr-FR" sz="1800" dirty="0" smtClean="0"/>
          </a:p>
        </p:txBody>
      </p:sp>
    </p:spTree>
    <p:extLst>
      <p:ext uri="{BB962C8B-B14F-4D97-AF65-F5344CB8AC3E}">
        <p14:creationId xmlns:p14="http://schemas.microsoft.com/office/powerpoint/2010/main" val="7765581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re 1"/>
          <p:cNvSpPr>
            <a:spLocks noGrp="1"/>
          </p:cNvSpPr>
          <p:nvPr>
            <p:ph type="title"/>
          </p:nvPr>
        </p:nvSpPr>
        <p:spPr>
          <a:xfrm>
            <a:off x="251520" y="836712"/>
            <a:ext cx="8568952" cy="720080"/>
          </a:xfrm>
        </p:spPr>
        <p:txBody>
          <a:bodyPr/>
          <a:lstStyle/>
          <a:p>
            <a:pPr algn="ctr"/>
            <a:r>
              <a:rPr lang="fr-FR" dirty="0" smtClean="0"/>
              <a:t>Acomptes d’IS</a:t>
            </a:r>
            <a:endParaRPr lang="fr-FR" dirty="0" smtClean="0"/>
          </a:p>
        </p:txBody>
      </p:sp>
      <p:sp>
        <p:nvSpPr>
          <p:cNvPr id="185347" name="Espace réservé du contenu 2"/>
          <p:cNvSpPr>
            <a:spLocks noGrp="1"/>
          </p:cNvSpPr>
          <p:nvPr>
            <p:ph idx="1"/>
          </p:nvPr>
        </p:nvSpPr>
        <p:spPr>
          <a:xfrm>
            <a:off x="539552" y="1844824"/>
            <a:ext cx="8064500" cy="4608512"/>
          </a:xfrm>
        </p:spPr>
        <p:txBody>
          <a:bodyPr/>
          <a:lstStyle/>
          <a:p>
            <a:r>
              <a:rPr lang="fr-FR" sz="2000" dirty="0" smtClean="0"/>
              <a:t>Rappel : les grandes entreprises sont soumises à un 4</a:t>
            </a:r>
            <a:r>
              <a:rPr lang="fr-FR" sz="2000" baseline="30000" dirty="0" smtClean="0"/>
              <a:t>ème</a:t>
            </a:r>
            <a:r>
              <a:rPr lang="fr-FR" sz="2000" dirty="0" smtClean="0"/>
              <a:t> acompte majoré qui tient compte des bénéfices de l’exercice en cours.</a:t>
            </a:r>
          </a:p>
          <a:p>
            <a:r>
              <a:rPr lang="fr-FR" dirty="0" smtClean="0"/>
              <a:t>L’article 26 de la LF 2013 renforce le dispositif sur 2 points :</a:t>
            </a:r>
          </a:p>
          <a:p>
            <a:pPr lvl="1"/>
            <a:r>
              <a:rPr lang="fr-FR" dirty="0" smtClean="0"/>
              <a:t>Abaissement du seuil : de 500 m€ de CA à 250 m€ de CA</a:t>
            </a:r>
          </a:p>
          <a:p>
            <a:pPr lvl="1"/>
            <a:r>
              <a:rPr lang="fr-FR" dirty="0" smtClean="0"/>
              <a:t>Augmentation du niveau du 4</a:t>
            </a:r>
            <a:r>
              <a:rPr lang="fr-FR" baseline="30000" dirty="0" smtClean="0"/>
              <a:t>ème</a:t>
            </a:r>
            <a:r>
              <a:rPr lang="fr-FR" dirty="0" smtClean="0"/>
              <a:t> acompte :</a:t>
            </a:r>
          </a:p>
          <a:p>
            <a:pPr lvl="2"/>
            <a:r>
              <a:rPr lang="fr-FR" dirty="0" smtClean="0"/>
              <a:t>Passage de 90% à 95% de l’IS estimé pour les entreprises réalisant un </a:t>
            </a:r>
          </a:p>
          <a:p>
            <a:pPr marL="540000" lvl="2" indent="0">
              <a:buNone/>
            </a:pPr>
            <a:r>
              <a:rPr lang="fr-FR" dirty="0" smtClean="0"/>
              <a:t>     CA &gt; à 5 mds d’euros</a:t>
            </a:r>
          </a:p>
          <a:p>
            <a:pPr lvl="2"/>
            <a:r>
              <a:rPr lang="fr-FR" dirty="0" smtClean="0"/>
              <a:t>Passage de 80% à 85% pour les </a:t>
            </a:r>
            <a:r>
              <a:rPr lang="fr-FR" dirty="0"/>
              <a:t>entreprises réalisant un </a:t>
            </a:r>
            <a:r>
              <a:rPr lang="fr-FR" dirty="0" smtClean="0"/>
              <a:t>CA compris entre 1 et 5 mds euros</a:t>
            </a:r>
          </a:p>
          <a:p>
            <a:pPr lvl="2"/>
            <a:r>
              <a:rPr lang="fr-FR" dirty="0" smtClean="0"/>
              <a:t>Passage de 66 2/3% à 75%, pour </a:t>
            </a:r>
            <a:r>
              <a:rPr lang="fr-FR" dirty="0"/>
              <a:t>les entreprises réalisant un CA compris entre </a:t>
            </a:r>
            <a:r>
              <a:rPr lang="fr-FR" dirty="0" smtClean="0"/>
              <a:t>250 m et 1 mds euros.</a:t>
            </a:r>
          </a:p>
          <a:p>
            <a:r>
              <a:rPr lang="fr-FR" dirty="0" smtClean="0"/>
              <a:t>Exercices ouverts à compter du 1</a:t>
            </a:r>
            <a:r>
              <a:rPr lang="fr-FR" baseline="30000" dirty="0" smtClean="0"/>
              <a:t>er</a:t>
            </a:r>
            <a:r>
              <a:rPr lang="fr-FR" dirty="0" smtClean="0"/>
              <a:t> janvier 2013 </a:t>
            </a:r>
            <a:endParaRPr lang="fr-FR" dirty="0"/>
          </a:p>
        </p:txBody>
      </p:sp>
    </p:spTree>
    <p:extLst>
      <p:ext uri="{BB962C8B-B14F-4D97-AF65-F5344CB8AC3E}">
        <p14:creationId xmlns:p14="http://schemas.microsoft.com/office/powerpoint/2010/main" val="11460466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2348880"/>
            <a:ext cx="8064501" cy="1512168"/>
          </a:xfrm>
        </p:spPr>
        <p:txBody>
          <a:bodyPr/>
          <a:lstStyle/>
          <a:p>
            <a:pPr algn="ctr"/>
            <a:r>
              <a:rPr lang="fr-FR" dirty="0" smtClean="0"/>
              <a:t/>
            </a:r>
            <a:br>
              <a:rPr lang="fr-FR" dirty="0" smtClean="0"/>
            </a:br>
            <a:r>
              <a:rPr lang="fr-FR" dirty="0" smtClean="0"/>
              <a:t>TRANSFERT DE SIEGE</a:t>
            </a:r>
            <a:endParaRPr lang="fr-FR" dirty="0">
              <a:latin typeface="+mj-lt"/>
            </a:endParaRPr>
          </a:p>
        </p:txBody>
      </p:sp>
    </p:spTree>
    <p:extLst>
      <p:ext uri="{BB962C8B-B14F-4D97-AF65-F5344CB8AC3E}">
        <p14:creationId xmlns:p14="http://schemas.microsoft.com/office/powerpoint/2010/main" val="18064826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re 1"/>
          <p:cNvSpPr>
            <a:spLocks noGrp="1"/>
          </p:cNvSpPr>
          <p:nvPr>
            <p:ph type="title"/>
          </p:nvPr>
        </p:nvSpPr>
        <p:spPr>
          <a:xfrm>
            <a:off x="251520" y="836712"/>
            <a:ext cx="8568952" cy="973038"/>
          </a:xfrm>
        </p:spPr>
        <p:txBody>
          <a:bodyPr/>
          <a:lstStyle/>
          <a:p>
            <a:pPr algn="ctr"/>
            <a:r>
              <a:rPr lang="fr-FR" dirty="0" smtClean="0"/>
              <a:t>Transfert de siège à </a:t>
            </a:r>
            <a:r>
              <a:rPr lang="fr-FR" dirty="0" smtClean="0"/>
              <a:t>l’étranger / le </a:t>
            </a:r>
            <a:r>
              <a:rPr lang="fr-FR" dirty="0" smtClean="0"/>
              <a:t>droit antérieur </a:t>
            </a:r>
            <a:r>
              <a:rPr lang="fr-FR" dirty="0" smtClean="0"/>
              <a:t/>
            </a:r>
            <a:br>
              <a:rPr lang="fr-FR" dirty="0" smtClean="0"/>
            </a:br>
            <a:r>
              <a:rPr lang="fr-FR" dirty="0" smtClean="0"/>
              <a:t>à </a:t>
            </a:r>
            <a:r>
              <a:rPr lang="fr-FR" dirty="0" smtClean="0"/>
              <a:t>la LFR </a:t>
            </a:r>
            <a:r>
              <a:rPr lang="fr-FR" dirty="0" smtClean="0"/>
              <a:t>III </a:t>
            </a:r>
            <a:r>
              <a:rPr lang="fr-FR" dirty="0" smtClean="0"/>
              <a:t>2012</a:t>
            </a:r>
            <a:endParaRPr lang="fr-FR" dirty="0" smtClean="0"/>
          </a:p>
        </p:txBody>
      </p:sp>
      <p:sp>
        <p:nvSpPr>
          <p:cNvPr id="185347" name="Espace réservé du contenu 2"/>
          <p:cNvSpPr>
            <a:spLocks noGrp="1"/>
          </p:cNvSpPr>
          <p:nvPr>
            <p:ph idx="1"/>
          </p:nvPr>
        </p:nvSpPr>
        <p:spPr>
          <a:xfrm>
            <a:off x="539552" y="1844824"/>
            <a:ext cx="8064500" cy="4292725"/>
          </a:xfrm>
        </p:spPr>
        <p:txBody>
          <a:bodyPr/>
          <a:lstStyle/>
          <a:p>
            <a:r>
              <a:rPr lang="fr-FR" sz="2000" dirty="0" smtClean="0"/>
              <a:t>Article 221-2 du CGI</a:t>
            </a:r>
          </a:p>
          <a:p>
            <a:pPr lvl="1"/>
            <a:r>
              <a:rPr lang="fr-FR" sz="2000" dirty="0" smtClean="0"/>
              <a:t>Le transfert de siège ou d’un établissement à l’étranger est un cas de cessation d’entreprise</a:t>
            </a:r>
          </a:p>
          <a:p>
            <a:pPr lvl="1"/>
            <a:r>
              <a:rPr lang="fr-FR" sz="2000" dirty="0" smtClean="0"/>
              <a:t>Toutefois, le transfert de siège dans un autre Etat membre, avec ou sans perte de la personnalité juridique en France, n’emporte pas les conséquences de la cessation d’entreprise.</a:t>
            </a:r>
          </a:p>
          <a:p>
            <a:r>
              <a:rPr lang="fr-FR" sz="2000" dirty="0" smtClean="0"/>
              <a:t>Article 219 I a </a:t>
            </a:r>
            <a:r>
              <a:rPr lang="fr-FR" sz="2000" dirty="0" err="1" smtClean="0"/>
              <a:t>septies</a:t>
            </a:r>
            <a:r>
              <a:rPr lang="fr-FR" sz="2000" dirty="0" smtClean="0"/>
              <a:t> du CGI</a:t>
            </a:r>
          </a:p>
          <a:p>
            <a:pPr lvl="1"/>
            <a:r>
              <a:rPr lang="fr-FR" sz="2000" dirty="0" smtClean="0"/>
              <a:t>Une simple sortie de bilan déclenche l’imposition des plus-values latentes</a:t>
            </a:r>
          </a:p>
          <a:p>
            <a:pPr lvl="1"/>
            <a:r>
              <a:rPr lang="fr-FR" sz="2000" dirty="0" smtClean="0"/>
              <a:t>Condition de maintien d’un établissement stable en France</a:t>
            </a:r>
          </a:p>
          <a:p>
            <a:r>
              <a:rPr lang="fr-FR" sz="2000" dirty="0" smtClean="0"/>
              <a:t>Article 111 bis du CGI</a:t>
            </a:r>
          </a:p>
          <a:p>
            <a:pPr lvl="1"/>
            <a:r>
              <a:rPr lang="fr-FR" sz="2000" dirty="0" smtClean="0"/>
              <a:t>Lorsque la société dont le siège est transféré cesse d’être soumise à l’IS en France, ses bénéfices et réserves sont réputés distribués</a:t>
            </a:r>
          </a:p>
        </p:txBody>
      </p:sp>
    </p:spTree>
    <p:extLst>
      <p:ext uri="{BB962C8B-B14F-4D97-AF65-F5344CB8AC3E}">
        <p14:creationId xmlns:p14="http://schemas.microsoft.com/office/powerpoint/2010/main" val="18659105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itre 1"/>
          <p:cNvSpPr>
            <a:spLocks noGrp="1"/>
          </p:cNvSpPr>
          <p:nvPr>
            <p:ph type="title"/>
          </p:nvPr>
        </p:nvSpPr>
        <p:spPr>
          <a:xfrm>
            <a:off x="539552" y="692696"/>
            <a:ext cx="8064500" cy="973038"/>
          </a:xfrm>
        </p:spPr>
        <p:txBody>
          <a:bodyPr/>
          <a:lstStyle/>
          <a:p>
            <a:pPr algn="ctr"/>
            <a:r>
              <a:rPr lang="fr-FR" dirty="0" smtClean="0"/>
              <a:t>Transfert de siège à l’étranger </a:t>
            </a:r>
            <a:r>
              <a:rPr lang="fr-FR" dirty="0" smtClean="0"/>
              <a:t>: </a:t>
            </a:r>
            <a:br>
              <a:rPr lang="fr-FR" dirty="0" smtClean="0"/>
            </a:br>
            <a:r>
              <a:rPr lang="fr-FR" dirty="0" smtClean="0"/>
              <a:t>la </a:t>
            </a:r>
            <a:r>
              <a:rPr lang="fr-FR" dirty="0" smtClean="0"/>
              <a:t>jurisprudence de la CJUE</a:t>
            </a:r>
          </a:p>
        </p:txBody>
      </p:sp>
      <p:sp>
        <p:nvSpPr>
          <p:cNvPr id="186371" name="Espace réservé du contenu 2"/>
          <p:cNvSpPr>
            <a:spLocks noGrp="1"/>
          </p:cNvSpPr>
          <p:nvPr>
            <p:ph idx="1"/>
          </p:nvPr>
        </p:nvSpPr>
        <p:spPr>
          <a:xfrm>
            <a:off x="539552" y="1844824"/>
            <a:ext cx="8064500" cy="4292725"/>
          </a:xfrm>
        </p:spPr>
        <p:txBody>
          <a:bodyPr/>
          <a:lstStyle/>
          <a:p>
            <a:r>
              <a:rPr lang="fr-FR" sz="2000" dirty="0" smtClean="0"/>
              <a:t>CJUE, 29 novembre 2011, National </a:t>
            </a:r>
            <a:r>
              <a:rPr lang="fr-FR" sz="2000" dirty="0" err="1" smtClean="0"/>
              <a:t>Grid</a:t>
            </a:r>
            <a:r>
              <a:rPr lang="fr-FR" sz="2000" dirty="0" smtClean="0"/>
              <a:t> Indus BV</a:t>
            </a:r>
          </a:p>
          <a:p>
            <a:pPr lvl="1"/>
            <a:r>
              <a:rPr lang="fr-FR" sz="2000" dirty="0" smtClean="0"/>
              <a:t>Faits</a:t>
            </a:r>
          </a:p>
          <a:p>
            <a:pPr lvl="2"/>
            <a:r>
              <a:rPr lang="fr-FR" sz="1800" dirty="0" smtClean="0"/>
              <a:t>Transfert du siège de direction effective au Royaume-Uni</a:t>
            </a:r>
          </a:p>
          <a:p>
            <a:pPr lvl="2"/>
            <a:r>
              <a:rPr lang="fr-FR" sz="1800" dirty="0" smtClean="0"/>
              <a:t>Maintien du siège statutaire dans le pays d’origine (Pays-Bas)</a:t>
            </a:r>
          </a:p>
          <a:p>
            <a:pPr lvl="1"/>
            <a:r>
              <a:rPr lang="fr-FR" sz="2000" dirty="0" smtClean="0"/>
              <a:t>Décision</a:t>
            </a:r>
          </a:p>
          <a:p>
            <a:pPr lvl="2"/>
            <a:r>
              <a:rPr lang="fr-FR" sz="1800" dirty="0" smtClean="0"/>
              <a:t>Exit </a:t>
            </a:r>
            <a:r>
              <a:rPr lang="fr-FR" sz="1800" dirty="0" err="1" smtClean="0"/>
              <a:t>tax</a:t>
            </a:r>
            <a:r>
              <a:rPr lang="fr-FR" sz="1800" dirty="0" smtClean="0"/>
              <a:t>: restriction justifiée (objectif légitime de répartition équilibrée du pouvoir d’imposer entre Etats membres)</a:t>
            </a:r>
          </a:p>
          <a:p>
            <a:pPr lvl="2"/>
            <a:r>
              <a:rPr lang="fr-FR" sz="1800" dirty="0" smtClean="0"/>
              <a:t>Exit </a:t>
            </a:r>
            <a:r>
              <a:rPr lang="fr-FR" sz="1800" dirty="0" err="1" smtClean="0"/>
              <a:t>tax</a:t>
            </a:r>
            <a:r>
              <a:rPr lang="fr-FR" sz="1800" dirty="0" smtClean="0"/>
              <a:t>: restriction disproportionnée si obligation de paiement immédiat</a:t>
            </a:r>
          </a:p>
          <a:p>
            <a:pPr lvl="1"/>
            <a:r>
              <a:rPr lang="fr-FR" sz="2000" dirty="0" smtClean="0"/>
              <a:t>Suggestions de la Cour</a:t>
            </a:r>
          </a:p>
          <a:p>
            <a:pPr lvl="2"/>
            <a:r>
              <a:rPr lang="fr-FR" sz="1800" dirty="0" smtClean="0"/>
              <a:t>Choix entre imposition immédiate et imposition différée</a:t>
            </a:r>
          </a:p>
          <a:p>
            <a:pPr lvl="2"/>
            <a:r>
              <a:rPr lang="fr-FR" sz="1800" dirty="0" smtClean="0"/>
              <a:t>Possibilité pour l’Etat de demander des garanties (voire des intérêts de retard)</a:t>
            </a:r>
          </a:p>
          <a:p>
            <a:r>
              <a:rPr lang="fr-FR" sz="1800" dirty="0" smtClean="0"/>
              <a:t>Confirmé par CJUE, 6 septembre 2012, Commission c/ Portugal</a:t>
            </a:r>
          </a:p>
        </p:txBody>
      </p:sp>
    </p:spTree>
    <p:extLst>
      <p:ext uri="{BB962C8B-B14F-4D97-AF65-F5344CB8AC3E}">
        <p14:creationId xmlns:p14="http://schemas.microsoft.com/office/powerpoint/2010/main" val="16409147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
            </a:r>
            <a:br>
              <a:rPr lang="fr-FR" dirty="0" smtClean="0"/>
            </a:br>
            <a:r>
              <a:rPr lang="fr-FR" dirty="0"/>
              <a:t>Transfert de siège à l’étranger / </a:t>
            </a:r>
            <a:br>
              <a:rPr lang="fr-FR" dirty="0"/>
            </a:br>
            <a:r>
              <a:rPr lang="fr-FR" dirty="0"/>
              <a:t>conséquences en France</a:t>
            </a:r>
            <a:endParaRPr lang="fr-FR" dirty="0"/>
          </a:p>
        </p:txBody>
      </p:sp>
      <p:sp>
        <p:nvSpPr>
          <p:cNvPr id="3" name="Espace réservé du contenu 2"/>
          <p:cNvSpPr>
            <a:spLocks noGrp="1"/>
          </p:cNvSpPr>
          <p:nvPr>
            <p:ph idx="1"/>
          </p:nvPr>
        </p:nvSpPr>
        <p:spPr>
          <a:xfrm>
            <a:off x="395536" y="1772816"/>
            <a:ext cx="8496944" cy="4536504"/>
          </a:xfrm>
        </p:spPr>
        <p:txBody>
          <a:bodyPr>
            <a:normAutofit fontScale="92500"/>
          </a:bodyPr>
          <a:lstStyle/>
          <a:p>
            <a:pPr algn="just"/>
            <a:r>
              <a:rPr lang="fr-FR" sz="1800" u="sng" dirty="0" smtClean="0"/>
              <a:t>Dispositif issu de l’article 30 de la LFR III pour 2012 :</a:t>
            </a:r>
            <a:endParaRPr lang="fr-FR" dirty="0"/>
          </a:p>
          <a:p>
            <a:pPr lvl="1" algn="just"/>
            <a:r>
              <a:rPr lang="fr-FR" dirty="0" smtClean="0"/>
              <a:t>Objet du texte : mise en conformité de la </a:t>
            </a:r>
            <a:r>
              <a:rPr lang="fr-FR" dirty="0"/>
              <a:t>législation française </a:t>
            </a:r>
            <a:r>
              <a:rPr lang="fr-FR" dirty="0" smtClean="0"/>
              <a:t>avec </a:t>
            </a:r>
            <a:r>
              <a:rPr lang="fr-FR" dirty="0"/>
              <a:t>la réglementation communautaire, et plus particulièrement avec le principe de liberté </a:t>
            </a:r>
            <a:r>
              <a:rPr lang="fr-FR" dirty="0" smtClean="0"/>
              <a:t>d'établissement ;</a:t>
            </a:r>
          </a:p>
          <a:p>
            <a:pPr lvl="1" algn="just"/>
            <a:r>
              <a:rPr lang="fr-FR" dirty="0" smtClean="0"/>
              <a:t>Dispositif : </a:t>
            </a:r>
          </a:p>
          <a:p>
            <a:pPr lvl="2" algn="just"/>
            <a:r>
              <a:rPr lang="fr-FR" dirty="0" smtClean="0"/>
              <a:t>lorsqu'il </a:t>
            </a:r>
            <a:r>
              <a:rPr lang="fr-FR" dirty="0"/>
              <a:t>s'accompagne du transfert d'éléments d'actif, le transfert de siège ou d'établissement vers un Etat membre de l'Union Européenne ou un Etat partie à l'accord sur l'Espace économique européen entraîne l'imposition des plus-values latentes et des plus-values en report ou en sursis d'imposition afférentes aux éléments de l'actif immobilisé </a:t>
            </a:r>
            <a:r>
              <a:rPr lang="fr-FR" dirty="0" smtClean="0"/>
              <a:t>transférés ;</a:t>
            </a:r>
          </a:p>
          <a:p>
            <a:pPr lvl="2" algn="just"/>
            <a:r>
              <a:rPr lang="fr-FR" dirty="0"/>
              <a:t>t</a:t>
            </a:r>
            <a:r>
              <a:rPr lang="fr-FR" dirty="0" smtClean="0"/>
              <a:t>outefois, le </a:t>
            </a:r>
            <a:r>
              <a:rPr lang="fr-FR" dirty="0"/>
              <a:t>contribuable </a:t>
            </a:r>
            <a:r>
              <a:rPr lang="fr-FR" dirty="0" smtClean="0"/>
              <a:t>a le </a:t>
            </a:r>
            <a:r>
              <a:rPr lang="fr-FR" dirty="0"/>
              <a:t>choix entre une imposition immédiate et une imposition fractionnée </a:t>
            </a:r>
            <a:r>
              <a:rPr lang="fr-FR" dirty="0" smtClean="0"/>
              <a:t>(sur 5 ans) des </a:t>
            </a:r>
            <a:r>
              <a:rPr lang="fr-FR" dirty="0"/>
              <a:t>plus-values </a:t>
            </a:r>
            <a:r>
              <a:rPr lang="fr-FR" dirty="0" smtClean="0"/>
              <a:t>concernées, sous réserve de l’accomplissement de formalités déclaratives spécifiques.</a:t>
            </a:r>
          </a:p>
          <a:p>
            <a:pPr lvl="1" algn="just"/>
            <a:r>
              <a:rPr lang="fr-FR" dirty="0" smtClean="0"/>
              <a:t>Entrée </a:t>
            </a:r>
            <a:r>
              <a:rPr lang="fr-FR" dirty="0"/>
              <a:t>en vigueur : </a:t>
            </a:r>
            <a:r>
              <a:rPr lang="fr-FR" dirty="0" smtClean="0"/>
              <a:t>le </a:t>
            </a:r>
            <a:r>
              <a:rPr lang="fr-FR" dirty="0"/>
              <a:t>nouveau dispositif s'applique aux transferts réalisés à compter du 14 novembre </a:t>
            </a:r>
            <a:r>
              <a:rPr lang="fr-FR" dirty="0" smtClean="0"/>
              <a:t>2012</a:t>
            </a:r>
            <a:r>
              <a:rPr lang="fr-FR" dirty="0" smtClean="0"/>
              <a:t>.</a:t>
            </a:r>
          </a:p>
          <a:p>
            <a:pPr lvl="1" algn="just"/>
            <a:r>
              <a:rPr lang="fr-FR" dirty="0" smtClean="0"/>
              <a:t>Discussion achevée ? Attente d’une décision de la CJUE sur le système allemand</a:t>
            </a:r>
            <a:endParaRPr lang="fr-FR" dirty="0"/>
          </a:p>
          <a:p>
            <a:pPr lvl="1" algn="just"/>
            <a:endParaRPr lang="fr-FR" dirty="0"/>
          </a:p>
          <a:p>
            <a:pPr lvl="1" algn="just"/>
            <a:endParaRPr lang="fr-FR" dirty="0"/>
          </a:p>
          <a:p>
            <a:pPr lvl="1" algn="just"/>
            <a:endParaRPr lang="fr-FR" dirty="0"/>
          </a:p>
          <a:p>
            <a:pPr lvl="1" algn="just"/>
            <a:endParaRPr lang="fr-FR" dirty="0" smtClean="0"/>
          </a:p>
          <a:p>
            <a:pPr algn="just"/>
            <a:endParaRPr lang="fr-FR" dirty="0" smtClean="0"/>
          </a:p>
          <a:p>
            <a:pPr lvl="2"/>
            <a:endParaRPr lang="fr-FR" dirty="0" smtClean="0"/>
          </a:p>
          <a:p>
            <a:pPr lvl="2"/>
            <a:endParaRPr lang="fr-FR" dirty="0" smtClean="0"/>
          </a:p>
          <a:p>
            <a:pPr lvl="1"/>
            <a:endParaRPr lang="fr-FR" dirty="0"/>
          </a:p>
          <a:p>
            <a:endParaRPr lang="fr-FR" dirty="0"/>
          </a:p>
        </p:txBody>
      </p:sp>
      <p:sp>
        <p:nvSpPr>
          <p:cNvPr id="4" name="Espace réservé de la date 3"/>
          <p:cNvSpPr>
            <a:spLocks noGrp="1"/>
          </p:cNvSpPr>
          <p:nvPr>
            <p:ph type="dt" sz="half" idx="10"/>
          </p:nvPr>
        </p:nvSpPr>
        <p:spPr/>
        <p:txBody>
          <a:bodyPr/>
          <a:lstStyle/>
          <a:p>
            <a:r>
              <a:rPr lang="fr-FR" smtClean="0"/>
              <a:t>11/01/2013</a:t>
            </a:r>
            <a:endParaRPr lang="fr-FR" dirty="0"/>
          </a:p>
        </p:txBody>
      </p:sp>
      <p:sp>
        <p:nvSpPr>
          <p:cNvPr id="5" name="Espace réservé du pied de page 4"/>
          <p:cNvSpPr>
            <a:spLocks noGrp="1"/>
          </p:cNvSpPr>
          <p:nvPr>
            <p:ph type="ftr" sz="quarter" idx="11"/>
          </p:nvPr>
        </p:nvSpPr>
        <p:spPr/>
        <p:txBody>
          <a:bodyPr/>
          <a:lstStyle/>
          <a:p>
            <a:r>
              <a:rPr lang="fr-FR" smtClean="0"/>
              <a:t>Actualité fiscale  2012-2013</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51</a:t>
            </a:fld>
            <a:endParaRPr lang="fr-FR"/>
          </a:p>
        </p:txBody>
      </p:sp>
    </p:spTree>
    <p:extLst>
      <p:ext uri="{BB962C8B-B14F-4D97-AF65-F5344CB8AC3E}">
        <p14:creationId xmlns:p14="http://schemas.microsoft.com/office/powerpoint/2010/main" val="16473696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smtClean="0"/>
              <a:t>CREDIT IMPOT RECHERCHE</a:t>
            </a:r>
            <a:endParaRPr lang="fr-FR" dirty="0">
              <a:latin typeface="+mj-lt"/>
            </a:endParaRPr>
          </a:p>
        </p:txBody>
      </p:sp>
    </p:spTree>
    <p:extLst>
      <p:ext uri="{BB962C8B-B14F-4D97-AF65-F5344CB8AC3E}">
        <p14:creationId xmlns:p14="http://schemas.microsoft.com/office/powerpoint/2010/main" val="22432451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fr-FR" smtClean="0"/>
              <a:t>Crédit d’impôt Recherche</a:t>
            </a:r>
          </a:p>
        </p:txBody>
      </p:sp>
      <p:sp>
        <p:nvSpPr>
          <p:cNvPr id="13315" name="Rectangle 3"/>
          <p:cNvSpPr>
            <a:spLocks noGrp="1" noChangeArrowheads="1"/>
          </p:cNvSpPr>
          <p:nvPr>
            <p:ph type="body" idx="1"/>
          </p:nvPr>
        </p:nvSpPr>
        <p:spPr/>
        <p:txBody>
          <a:bodyPr/>
          <a:lstStyle/>
          <a:p>
            <a:pPr eaLnBrk="1" hangingPunct="1">
              <a:spcBef>
                <a:spcPts val="485"/>
              </a:spcBef>
              <a:spcAft>
                <a:spcPts val="0"/>
              </a:spcAft>
              <a:defRPr/>
            </a:pPr>
            <a:r>
              <a:rPr lang="fr-FR" dirty="0" smtClean="0"/>
              <a:t>TA Montreuil, 5 juillet 2012, n°11044967, Sté AREVA NP</a:t>
            </a:r>
          </a:p>
          <a:p>
            <a:pPr eaLnBrk="1" hangingPunct="1">
              <a:spcBef>
                <a:spcPts val="485"/>
              </a:spcBef>
              <a:spcAft>
                <a:spcPts val="0"/>
              </a:spcAft>
              <a:defRPr/>
            </a:pPr>
            <a:r>
              <a:rPr lang="fr-FR" dirty="0" smtClean="0"/>
              <a:t>TA Rennes, 19 avril 2012, n°090464, SAS Diana </a:t>
            </a:r>
            <a:r>
              <a:rPr lang="fr-FR" dirty="0" err="1" smtClean="0"/>
              <a:t>Ingredients</a:t>
            </a:r>
            <a:endParaRPr lang="fr-FR" dirty="0" smtClean="0"/>
          </a:p>
          <a:p>
            <a:pPr marL="457200" lvl="1" indent="0" eaLnBrk="1" hangingPunct="1">
              <a:spcBef>
                <a:spcPts val="0"/>
              </a:spcBef>
              <a:spcAft>
                <a:spcPts val="0"/>
              </a:spcAft>
              <a:buFontTx/>
              <a:buNone/>
              <a:defRPr/>
            </a:pPr>
            <a:endParaRPr lang="fr-FR" sz="1200" dirty="0" smtClean="0"/>
          </a:p>
          <a:p>
            <a:pPr lvl="1" eaLnBrk="1" hangingPunct="1">
              <a:spcBef>
                <a:spcPts val="485"/>
              </a:spcBef>
              <a:spcAft>
                <a:spcPts val="600"/>
              </a:spcAft>
              <a:defRPr/>
            </a:pPr>
            <a:r>
              <a:rPr lang="fr-FR" sz="2200" dirty="0" smtClean="0"/>
              <a:t>Position du Guide CIR (Ministère de la recherche) et de nombreux vérificateurs : intéressement &amp; participation ne sont pas des rémunérations et sont donc exclus du CIR.</a:t>
            </a:r>
          </a:p>
          <a:p>
            <a:pPr lvl="1" eaLnBrk="1" hangingPunct="1">
              <a:spcBef>
                <a:spcPts val="600"/>
              </a:spcBef>
              <a:spcAft>
                <a:spcPts val="600"/>
              </a:spcAft>
              <a:defRPr/>
            </a:pPr>
            <a:r>
              <a:rPr lang="fr-FR" sz="2200" dirty="0" smtClean="0"/>
              <a:t>TA Montreuil : L’intéressement servi au personnel de recherche entre dans les bases de calcul du CIR; </a:t>
            </a:r>
            <a:r>
              <a:rPr lang="fr-FR" sz="2200" dirty="0"/>
              <a:t>p</a:t>
            </a:r>
            <a:r>
              <a:rPr lang="fr-FR" sz="2200" dirty="0" smtClean="0"/>
              <a:t>our le TA de Rennes, il en serait de même de la participation.</a:t>
            </a:r>
          </a:p>
          <a:p>
            <a:pPr lvl="1" eaLnBrk="1" hangingPunct="1">
              <a:spcBef>
                <a:spcPts val="600"/>
              </a:spcBef>
              <a:spcAft>
                <a:spcPts val="0"/>
              </a:spcAft>
              <a:defRPr/>
            </a:pPr>
            <a:r>
              <a:rPr lang="fr-FR" sz="2200" dirty="0" smtClean="0"/>
              <a:t>Portée de ces </a:t>
            </a:r>
            <a:r>
              <a:rPr lang="fr-FR" sz="2200" dirty="0" smtClean="0"/>
              <a:t>décisions ,</a:t>
            </a:r>
          </a:p>
          <a:p>
            <a:pPr lvl="2">
              <a:spcBef>
                <a:spcPts val="600"/>
              </a:spcBef>
              <a:defRPr/>
            </a:pPr>
            <a:r>
              <a:rPr lang="fr-FR" dirty="0" smtClean="0"/>
              <a:t>Confirmation par CAA </a:t>
            </a:r>
            <a:r>
              <a:rPr lang="fr-FR" dirty="0"/>
              <a:t>Nantes 20 décembre 2012, n°12NT01641, SAS Diana </a:t>
            </a:r>
            <a:r>
              <a:rPr lang="fr-FR" dirty="0" err="1"/>
              <a:t>Ingredients</a:t>
            </a:r>
            <a:r>
              <a:rPr lang="fr-FR" b="1" dirty="0"/>
              <a:t> </a:t>
            </a:r>
            <a:endParaRPr lang="fr-FR" sz="1600" dirty="0"/>
          </a:p>
        </p:txBody>
      </p:sp>
    </p:spTree>
    <p:extLst>
      <p:ext uri="{BB962C8B-B14F-4D97-AF65-F5344CB8AC3E}">
        <p14:creationId xmlns:p14="http://schemas.microsoft.com/office/powerpoint/2010/main" val="6004147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smtClean="0"/>
              <a:t>RESTRUCTURATION : NOTION DE BRANCHE </a:t>
            </a:r>
            <a:endParaRPr lang="fr-FR" dirty="0">
              <a:latin typeface="+mj-lt"/>
            </a:endParaRPr>
          </a:p>
        </p:txBody>
      </p:sp>
    </p:spTree>
    <p:extLst>
      <p:ext uri="{BB962C8B-B14F-4D97-AF65-F5344CB8AC3E}">
        <p14:creationId xmlns:p14="http://schemas.microsoft.com/office/powerpoint/2010/main" val="33097006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fr-FR" smtClean="0"/>
              <a:t>Restructurations : précisions sur la notion de branche</a:t>
            </a:r>
          </a:p>
        </p:txBody>
      </p:sp>
      <p:sp>
        <p:nvSpPr>
          <p:cNvPr id="106499" name="Rectangle 3"/>
          <p:cNvSpPr>
            <a:spLocks noGrp="1" noChangeArrowheads="1"/>
          </p:cNvSpPr>
          <p:nvPr>
            <p:ph type="body" idx="1"/>
          </p:nvPr>
        </p:nvSpPr>
        <p:spPr/>
        <p:txBody>
          <a:bodyPr/>
          <a:lstStyle/>
          <a:p>
            <a:pPr eaLnBrk="1" hangingPunct="1"/>
            <a:r>
              <a:rPr lang="fr-FR" smtClean="0"/>
              <a:t>Rappel sur la notion de branche complète et autonome d’activité : </a:t>
            </a:r>
          </a:p>
          <a:p>
            <a:pPr lvl="1" eaLnBrk="1" hangingPunct="1"/>
            <a:r>
              <a:rPr lang="fr-FR" smtClean="0"/>
              <a:t>Contexte légal: </a:t>
            </a:r>
          </a:p>
          <a:p>
            <a:pPr lvl="2" eaLnBrk="1" hangingPunct="1"/>
            <a:r>
              <a:rPr lang="fr-FR" smtClean="0"/>
              <a:t>Notion utilisée pour les apports partiels d’actifs</a:t>
            </a:r>
          </a:p>
          <a:p>
            <a:pPr lvl="2" eaLnBrk="1" hangingPunct="1"/>
            <a:r>
              <a:rPr lang="fr-FR" smtClean="0"/>
              <a:t>Régime de faveur en matière d’IS (art. 210 A et B du CGI) et de droits de mutation (art. 816 et 817 du CGI)</a:t>
            </a:r>
          </a:p>
          <a:p>
            <a:pPr lvl="1" eaLnBrk="1" hangingPunct="1"/>
            <a:r>
              <a:rPr lang="fr-FR" smtClean="0"/>
              <a:t>Origine de la notion: </a:t>
            </a:r>
          </a:p>
          <a:p>
            <a:pPr lvl="2" eaLnBrk="1" hangingPunct="1"/>
            <a:r>
              <a:rPr lang="fr-FR" smtClean="0"/>
              <a:t>directive communautaire</a:t>
            </a:r>
          </a:p>
          <a:p>
            <a:pPr lvl="2" eaLnBrk="1" hangingPunct="1"/>
            <a:r>
              <a:rPr lang="fr-FR" smtClean="0"/>
              <a:t>interprétation administrative</a:t>
            </a:r>
          </a:p>
          <a:p>
            <a:pPr lvl="2" eaLnBrk="1" hangingPunct="1"/>
            <a:r>
              <a:rPr lang="fr-FR" smtClean="0"/>
              <a:t>précisions jurisprudentielles</a:t>
            </a:r>
          </a:p>
        </p:txBody>
      </p:sp>
    </p:spTree>
    <p:extLst>
      <p:ext uri="{BB962C8B-B14F-4D97-AF65-F5344CB8AC3E}">
        <p14:creationId xmlns:p14="http://schemas.microsoft.com/office/powerpoint/2010/main" val="20595611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fr-FR" smtClean="0"/>
              <a:t>Restructurations : précisions sur la notion de branche</a:t>
            </a:r>
          </a:p>
        </p:txBody>
      </p:sp>
      <p:sp>
        <p:nvSpPr>
          <p:cNvPr id="93187" name="Rectangle 3"/>
          <p:cNvSpPr>
            <a:spLocks noGrp="1" noChangeArrowheads="1"/>
          </p:cNvSpPr>
          <p:nvPr>
            <p:ph type="body" idx="1"/>
          </p:nvPr>
        </p:nvSpPr>
        <p:spPr/>
        <p:txBody>
          <a:bodyPr/>
          <a:lstStyle/>
          <a:p>
            <a:pPr eaLnBrk="1" hangingPunct="1">
              <a:defRPr/>
            </a:pPr>
            <a:r>
              <a:rPr lang="fr-FR" dirty="0" smtClean="0"/>
              <a:t>Nouveautés de l’année 2012 (1): </a:t>
            </a:r>
          </a:p>
          <a:p>
            <a:pPr lvl="1" eaLnBrk="1" hangingPunct="1">
              <a:defRPr/>
            </a:pPr>
            <a:r>
              <a:rPr lang="fr-FR" dirty="0" smtClean="0"/>
              <a:t>Précisions sur le personnel à transférer: </a:t>
            </a:r>
          </a:p>
          <a:p>
            <a:pPr marL="1262063" lvl="2" indent="-347663" eaLnBrk="1" hangingPunct="1">
              <a:defRPr/>
            </a:pPr>
            <a:r>
              <a:rPr lang="fr-FR" dirty="0" smtClean="0"/>
              <a:t>Avis CE 13 juillet 2012 n°358931, 8</a:t>
            </a:r>
            <a:r>
              <a:rPr lang="fr-FR" baseline="30000" dirty="0" smtClean="0"/>
              <a:t>e</a:t>
            </a:r>
            <a:r>
              <a:rPr lang="fr-FR" dirty="0" smtClean="0"/>
              <a:t> et 3</a:t>
            </a:r>
            <a:r>
              <a:rPr lang="fr-FR" baseline="30000" dirty="0" smtClean="0"/>
              <a:t>e</a:t>
            </a:r>
            <a:r>
              <a:rPr lang="fr-FR" dirty="0" smtClean="0"/>
              <a:t> s.-s., SAS </a:t>
            </a:r>
            <a:r>
              <a:rPr lang="fr-FR" dirty="0" err="1" smtClean="0"/>
              <a:t>Ondupack</a:t>
            </a:r>
            <a:r>
              <a:rPr lang="fr-FR" dirty="0" smtClean="0"/>
              <a:t> : </a:t>
            </a:r>
          </a:p>
          <a:p>
            <a:pPr lvl="3" eaLnBrk="1" hangingPunct="1">
              <a:defRPr/>
            </a:pPr>
            <a:r>
              <a:rPr lang="fr-FR" dirty="0" smtClean="0"/>
              <a:t>le personnel nécessaire à l’exploitation autonome doit être apprécié en fonction de la nature de l’activité et de la spécificité des emplois qui y sont affectés</a:t>
            </a:r>
          </a:p>
          <a:p>
            <a:pPr marL="1262063" lvl="2" indent="-347663" eaLnBrk="1" hangingPunct="1">
              <a:defRPr/>
            </a:pPr>
            <a:r>
              <a:rPr lang="fr-FR" dirty="0" smtClean="0"/>
              <a:t>CAA Douai 13 mars 2012 n°10DA00886, 2</a:t>
            </a:r>
            <a:r>
              <a:rPr lang="fr-FR" baseline="30000" dirty="0" smtClean="0"/>
              <a:t>e</a:t>
            </a:r>
            <a:r>
              <a:rPr lang="fr-FR" dirty="0" smtClean="0"/>
              <a:t> ch., SARL Michael : </a:t>
            </a:r>
          </a:p>
          <a:p>
            <a:pPr lvl="3" eaLnBrk="1" hangingPunct="1">
              <a:defRPr/>
            </a:pPr>
            <a:r>
              <a:rPr lang="fr-FR" dirty="0" smtClean="0"/>
              <a:t>une branche d’activité peut être considérée comme complète même en l’absence de personnel transféré</a:t>
            </a:r>
          </a:p>
          <a:p>
            <a:pPr lvl="2" eaLnBrk="1" hangingPunct="1">
              <a:defRPr/>
            </a:pPr>
            <a:endParaRPr lang="fr-FR" dirty="0" smtClean="0"/>
          </a:p>
        </p:txBody>
      </p:sp>
    </p:spTree>
    <p:extLst>
      <p:ext uri="{BB962C8B-B14F-4D97-AF65-F5344CB8AC3E}">
        <p14:creationId xmlns:p14="http://schemas.microsoft.com/office/powerpoint/2010/main" val="96962288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r>
              <a:rPr lang="fr-FR" smtClean="0"/>
              <a:t>Restructurations : précisions sur la notion de branche</a:t>
            </a:r>
          </a:p>
        </p:txBody>
      </p:sp>
      <p:sp>
        <p:nvSpPr>
          <p:cNvPr id="108547" name="Rectangle 3"/>
          <p:cNvSpPr>
            <a:spLocks noGrp="1" noChangeArrowheads="1"/>
          </p:cNvSpPr>
          <p:nvPr>
            <p:ph type="body" idx="1"/>
          </p:nvPr>
        </p:nvSpPr>
        <p:spPr/>
        <p:txBody>
          <a:bodyPr/>
          <a:lstStyle/>
          <a:p>
            <a:pPr eaLnBrk="1" hangingPunct="1"/>
            <a:r>
              <a:rPr lang="fr-FR" smtClean="0"/>
              <a:t>Nouveautés de l’année 2012 (2): </a:t>
            </a:r>
          </a:p>
          <a:p>
            <a:pPr lvl="1" eaLnBrk="1" hangingPunct="1"/>
            <a:r>
              <a:rPr lang="fr-FR" smtClean="0"/>
              <a:t>Précision sur les actifs à transférer: </a:t>
            </a:r>
          </a:p>
          <a:p>
            <a:pPr lvl="2" eaLnBrk="1" hangingPunct="1"/>
            <a:r>
              <a:rPr lang="fr-FR" smtClean="0"/>
              <a:t>Cass. com 15 mai 2012 n°11-17.972 (n°525 F-PB), Sté Bruijnse expert-comptable: </a:t>
            </a:r>
          </a:p>
          <a:p>
            <a:pPr lvl="3" eaLnBrk="1" hangingPunct="1"/>
            <a:r>
              <a:rPr lang="fr-FR" smtClean="0"/>
              <a:t>une branche d’activité peut être considérée comme complète même en l’absence du transfert de créances clients</a:t>
            </a:r>
          </a:p>
          <a:p>
            <a:pPr lvl="1" eaLnBrk="1" hangingPunct="1"/>
            <a:r>
              <a:rPr lang="fr-FR" smtClean="0"/>
              <a:t>Précision sur les éléments assimilés à une branche (participations majoritaires): </a:t>
            </a:r>
          </a:p>
          <a:p>
            <a:pPr lvl="2" eaLnBrk="1" hangingPunct="1"/>
            <a:r>
              <a:rPr lang="fr-FR" smtClean="0"/>
              <a:t>CE 16 mai 2012 n°325370, 10</a:t>
            </a:r>
            <a:r>
              <a:rPr lang="fr-FR" baseline="30000" smtClean="0"/>
              <a:t>e</a:t>
            </a:r>
            <a:r>
              <a:rPr lang="fr-FR" smtClean="0"/>
              <a:t> et 9</a:t>
            </a:r>
            <a:r>
              <a:rPr lang="fr-FR" baseline="30000" smtClean="0"/>
              <a:t>e</a:t>
            </a:r>
            <a:r>
              <a:rPr lang="fr-FR" smtClean="0"/>
              <a:t> s.-s., Sté GDF Suez Energie Services: </a:t>
            </a:r>
          </a:p>
          <a:p>
            <a:pPr lvl="3" eaLnBrk="1" hangingPunct="1"/>
            <a:r>
              <a:rPr lang="fr-FR" smtClean="0"/>
              <a:t>l’apport d’une participation dans un GIE sans capital peut être assimilé à l’apport d’une branche complète</a:t>
            </a:r>
          </a:p>
          <a:p>
            <a:pPr lvl="2" eaLnBrk="1" hangingPunct="1"/>
            <a:endParaRPr lang="fr-FR" smtClean="0"/>
          </a:p>
        </p:txBody>
      </p:sp>
    </p:spTree>
    <p:extLst>
      <p:ext uri="{BB962C8B-B14F-4D97-AF65-F5344CB8AC3E}">
        <p14:creationId xmlns:p14="http://schemas.microsoft.com/office/powerpoint/2010/main" val="6045564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0"/>
          <p:cNvSpPr>
            <a:spLocks noGrp="1"/>
          </p:cNvSpPr>
          <p:nvPr>
            <p:ph type="ctrTitle" idx="4294967295"/>
          </p:nvPr>
        </p:nvSpPr>
        <p:spPr>
          <a:xfrm>
            <a:off x="571500" y="2428875"/>
            <a:ext cx="7569200" cy="2879725"/>
          </a:xfrm>
        </p:spPr>
        <p:txBody>
          <a:bodyPr/>
          <a:lstStyle/>
          <a:p>
            <a:pPr marL="342900" indent="-342900" algn="ctr" eaLnBrk="1" hangingPunct="1"/>
            <a:r>
              <a:rPr lang="fr-FR" sz="4000" b="1" dirty="0" smtClean="0">
                <a:ea typeface="ＭＳ Ｐゴシック" pitchFamily="34" charset="-128"/>
              </a:rPr>
              <a:t>  </a:t>
            </a:r>
            <a:br>
              <a:rPr lang="fr-FR" sz="4000" b="1" dirty="0" smtClean="0">
                <a:ea typeface="ＭＳ Ｐゴシック" pitchFamily="34" charset="-128"/>
              </a:rPr>
            </a:br>
            <a:r>
              <a:rPr lang="fr-FR" sz="4000" b="1" dirty="0" smtClean="0">
                <a:ea typeface="ＭＳ Ｐゴシック" pitchFamily="34" charset="-128"/>
              </a:rPr>
              <a:t/>
            </a:r>
            <a:br>
              <a:rPr lang="fr-FR" sz="4000" b="1" dirty="0" smtClean="0">
                <a:ea typeface="ＭＳ Ｐゴシック" pitchFamily="34" charset="-128"/>
              </a:rPr>
            </a:br>
            <a:r>
              <a:rPr lang="fr-FR" sz="4000" b="1" dirty="0" smtClean="0">
                <a:ea typeface="ＭＳ Ｐゴシック" pitchFamily="34" charset="-128"/>
              </a:rPr>
              <a:t/>
            </a:r>
            <a:br>
              <a:rPr lang="fr-FR" sz="4000" b="1" dirty="0" smtClean="0">
                <a:ea typeface="ＭＳ Ｐゴシック" pitchFamily="34" charset="-128"/>
              </a:rPr>
            </a:br>
            <a:r>
              <a:rPr lang="fr-FR" sz="4800" b="1" u="sng" dirty="0" smtClean="0">
                <a:solidFill>
                  <a:schemeClr val="tx1"/>
                </a:solidFill>
                <a:ea typeface="ＭＳ Ｐゴシック" pitchFamily="34" charset="-128"/>
              </a:rPr>
              <a:t/>
            </a:r>
            <a:br>
              <a:rPr lang="fr-FR" sz="4800" b="1" u="sng" dirty="0" smtClean="0">
                <a:solidFill>
                  <a:schemeClr val="tx1"/>
                </a:solidFill>
                <a:ea typeface="ＭＳ Ｐゴシック" pitchFamily="34" charset="-128"/>
              </a:rPr>
            </a:br>
            <a:r>
              <a:rPr lang="fr-FR" sz="4800" b="1" u="sng" dirty="0" smtClean="0">
                <a:ea typeface="ＭＳ Ｐゴシック" pitchFamily="34" charset="-128"/>
              </a:rPr>
              <a:t/>
            </a:r>
            <a:br>
              <a:rPr lang="fr-FR" sz="4800" b="1" u="sng" dirty="0" smtClean="0">
                <a:ea typeface="ＭＳ Ｐゴシック" pitchFamily="34" charset="-128"/>
              </a:rPr>
            </a:br>
            <a:r>
              <a:rPr lang="fr-FR" sz="2800" b="1" dirty="0" smtClean="0">
                <a:ea typeface="ＭＳ Ｐゴシック" pitchFamily="34" charset="-128"/>
              </a:rPr>
              <a:t/>
            </a:r>
            <a:br>
              <a:rPr lang="fr-FR" sz="2800" b="1" dirty="0" smtClean="0">
                <a:ea typeface="ＭＳ Ｐゴシック" pitchFamily="34" charset="-128"/>
              </a:rPr>
            </a:br>
            <a:r>
              <a:rPr lang="fr-BE" dirty="0" smtClean="0">
                <a:ea typeface="ＭＳ Ｐゴシック" pitchFamily="34" charset="-128"/>
                <a:sym typeface="Wingdings" pitchFamily="2" charset="2"/>
              </a:rPr>
              <a:t/>
            </a:r>
            <a:br>
              <a:rPr lang="fr-BE" dirty="0" smtClean="0">
                <a:ea typeface="ＭＳ Ｐゴシック" pitchFamily="34" charset="-128"/>
                <a:sym typeface="Wingdings" pitchFamily="2" charset="2"/>
              </a:rPr>
            </a:br>
            <a:r>
              <a:rPr lang="fr-BE" sz="1800" dirty="0" smtClean="0">
                <a:ea typeface="ＭＳ Ｐゴシック" pitchFamily="34" charset="-128"/>
                <a:sym typeface="Wingdings" pitchFamily="2" charset="2"/>
              </a:rPr>
              <a:t/>
            </a:r>
            <a:br>
              <a:rPr lang="fr-BE" sz="1800" dirty="0" smtClean="0">
                <a:ea typeface="ＭＳ Ｐゴシック" pitchFamily="34" charset="-128"/>
                <a:sym typeface="Wingdings" pitchFamily="2" charset="2"/>
              </a:rPr>
            </a:br>
            <a:endParaRPr lang="de-DE" sz="2800" u="sng" dirty="0" smtClean="0">
              <a:ea typeface="ＭＳ Ｐゴシック" pitchFamily="34" charset="-128"/>
            </a:endParaRPr>
          </a:p>
        </p:txBody>
      </p:sp>
      <p:sp>
        <p:nvSpPr>
          <p:cNvPr id="6" name="Untertitel 11"/>
          <p:cNvSpPr txBox="1">
            <a:spLocks/>
          </p:cNvSpPr>
          <p:nvPr/>
        </p:nvSpPr>
        <p:spPr bwMode="auto">
          <a:xfrm>
            <a:off x="755575" y="3717032"/>
            <a:ext cx="73120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spcBef>
                <a:spcPct val="20000"/>
              </a:spcBef>
            </a:pPr>
            <a:r>
              <a:rPr lang="en-US" sz="3600" i="1" dirty="0" err="1" smtClean="0">
                <a:solidFill>
                  <a:srgbClr val="13294A"/>
                </a:solidFill>
                <a:cs typeface="Arial" pitchFamily="34" charset="0"/>
              </a:rPr>
              <a:t>Fiscalité</a:t>
            </a:r>
            <a:r>
              <a:rPr lang="en-US" sz="3600" i="1" dirty="0" smtClean="0">
                <a:solidFill>
                  <a:srgbClr val="13294A"/>
                </a:solidFill>
                <a:cs typeface="Arial" pitchFamily="34" charset="0"/>
              </a:rPr>
              <a:t> du </a:t>
            </a:r>
            <a:r>
              <a:rPr lang="en-US" sz="3600" i="1" dirty="0" err="1" smtClean="0">
                <a:solidFill>
                  <a:srgbClr val="13294A"/>
                </a:solidFill>
                <a:cs typeface="Arial" pitchFamily="34" charset="0"/>
              </a:rPr>
              <a:t>patrimoine</a:t>
            </a:r>
            <a:endParaRPr lang="en-US" sz="3600" i="1" dirty="0">
              <a:solidFill>
                <a:srgbClr val="13294A"/>
              </a:solidFill>
              <a:cs typeface="Arial" pitchFamily="34" charset="0"/>
            </a:endParaRPr>
          </a:p>
        </p:txBody>
      </p:sp>
    </p:spTree>
    <p:extLst>
      <p:ext uri="{BB962C8B-B14F-4D97-AF65-F5344CB8AC3E}">
        <p14:creationId xmlns:p14="http://schemas.microsoft.com/office/powerpoint/2010/main" val="29421665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ACEA4EAF-1F50-4324-824F-C3D29B4A4B78}" type="datetime1">
              <a:rPr lang="fr-FR" smtClean="0"/>
              <a:t>17/01/2013</a:t>
            </a:fld>
            <a:endParaRPr lang="fr-FR"/>
          </a:p>
        </p:txBody>
      </p:sp>
      <p:sp>
        <p:nvSpPr>
          <p:cNvPr id="7" name="Espace réservé du numéro de diapositive 6"/>
          <p:cNvSpPr>
            <a:spLocks noGrp="1"/>
          </p:cNvSpPr>
          <p:nvPr>
            <p:ph type="sldNum" sz="quarter" idx="12"/>
          </p:nvPr>
        </p:nvSpPr>
        <p:spPr/>
        <p:txBody>
          <a:bodyPr/>
          <a:lstStyle/>
          <a:p>
            <a:fld id="{0CF62E15-D1AB-4B7E-A91F-B143D85B4392}" type="slidenum">
              <a:rPr lang="fr-FR" smtClean="0"/>
              <a:pPr/>
              <a:t>59</a:t>
            </a:fld>
            <a:endParaRPr lang="fr-FR"/>
          </a:p>
        </p:txBody>
      </p:sp>
      <p:sp>
        <p:nvSpPr>
          <p:cNvPr id="8" name="Espace réservé du pied de page 7"/>
          <p:cNvSpPr>
            <a:spLocks noGrp="1"/>
          </p:cNvSpPr>
          <p:nvPr>
            <p:ph type="ftr" sz="quarter" idx="11"/>
          </p:nvPr>
        </p:nvSpPr>
        <p:spPr/>
        <p:txBody>
          <a:bodyPr/>
          <a:lstStyle/>
          <a:p>
            <a:r>
              <a:rPr lang="fr-FR" smtClean="0"/>
              <a:t>Actualité fiscale</a:t>
            </a:r>
            <a:endParaRPr lang="fr-FR" dirty="0" smtClean="0"/>
          </a:p>
        </p:txBody>
      </p:sp>
      <p:sp>
        <p:nvSpPr>
          <p:cNvPr id="9" name="Rectangle 8"/>
          <p:cNvSpPr/>
          <p:nvPr/>
        </p:nvSpPr>
        <p:spPr bwMode="gray">
          <a:xfrm>
            <a:off x="-1620688" y="3212976"/>
            <a:ext cx="1440160" cy="3645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Pour modifier le bas de page :</a:t>
            </a:r>
          </a:p>
          <a:p>
            <a:pPr algn="ctr"/>
            <a:endParaRPr lang="fr-FR" sz="1200" dirty="0" smtClean="0"/>
          </a:p>
          <a:p>
            <a:pPr algn="ctr"/>
            <a:r>
              <a:rPr lang="fr-FR" sz="1200" dirty="0" smtClean="0"/>
              <a:t>Insertion / en-tête et pied de page</a:t>
            </a:r>
          </a:p>
          <a:p>
            <a:pPr algn="ctr"/>
            <a:endParaRPr lang="fr-FR" sz="1200" dirty="0" smtClean="0"/>
          </a:p>
          <a:p>
            <a:pPr algn="ctr"/>
            <a:r>
              <a:rPr lang="fr-FR" sz="1200" dirty="0" smtClean="0"/>
              <a:t>Modifier le titre de la présentation et la date</a:t>
            </a:r>
          </a:p>
          <a:p>
            <a:pPr algn="ctr"/>
            <a:endParaRPr lang="fr-FR" sz="1200" dirty="0" smtClean="0"/>
          </a:p>
          <a:p>
            <a:pPr algn="ctr"/>
            <a:r>
              <a:rPr lang="fr-FR" sz="1200" dirty="0" smtClean="0"/>
              <a:t>Cliquer sur appliquer partout</a:t>
            </a:r>
            <a:endParaRPr lang="fr-FR" sz="1200" dirty="0"/>
          </a:p>
        </p:txBody>
      </p:sp>
      <p:sp>
        <p:nvSpPr>
          <p:cNvPr id="10" name="Espace réservé du contenu 4"/>
          <p:cNvSpPr>
            <a:spLocks noGrp="1"/>
          </p:cNvSpPr>
          <p:nvPr>
            <p:ph idx="1"/>
          </p:nvPr>
        </p:nvSpPr>
        <p:spPr>
          <a:xfrm>
            <a:off x="539552" y="1772816"/>
            <a:ext cx="8064500" cy="4292725"/>
          </a:xfrm>
        </p:spPr>
        <p:txBody>
          <a:bodyPr/>
          <a:lstStyle/>
          <a:p>
            <a:pPr marL="0" indent="0">
              <a:lnSpc>
                <a:spcPct val="80000"/>
              </a:lnSpc>
            </a:pPr>
            <a:endParaRPr lang="fr-FR" sz="1300" dirty="0" smtClean="0">
              <a:solidFill>
                <a:schemeClr val="tx2"/>
              </a:solidFill>
              <a:ea typeface="ＭＳ Ｐゴシック" pitchFamily="34" charset="-128"/>
            </a:endParaRPr>
          </a:p>
          <a:p>
            <a:pPr marL="0" indent="0" algn="ctr">
              <a:lnSpc>
                <a:spcPct val="80000"/>
              </a:lnSpc>
            </a:pPr>
            <a:r>
              <a:rPr lang="fr-FR" sz="1600" b="1" u="sng" dirty="0" smtClean="0">
                <a:solidFill>
                  <a:schemeClr val="tx2"/>
                </a:solidFill>
                <a:ea typeface="ＭＳ Ｐゴシック" pitchFamily="34" charset="-128"/>
              </a:rPr>
              <a:t>Introduction générale</a:t>
            </a:r>
          </a:p>
          <a:p>
            <a:pPr marL="0" indent="0" algn="just">
              <a:lnSpc>
                <a:spcPct val="80000"/>
              </a:lnSpc>
            </a:pPr>
            <a:endParaRPr lang="fr-FR" sz="1600" dirty="0" smtClean="0">
              <a:solidFill>
                <a:schemeClr val="tx2"/>
              </a:solidFill>
              <a:ea typeface="ＭＳ Ｐゴシック" pitchFamily="34" charset="-128"/>
            </a:endParaRPr>
          </a:p>
          <a:p>
            <a:pPr marL="0" indent="0" algn="just">
              <a:lnSpc>
                <a:spcPct val="80000"/>
              </a:lnSpc>
            </a:pPr>
            <a:r>
              <a:rPr lang="fr-FR" sz="1600" dirty="0" smtClean="0">
                <a:solidFill>
                  <a:schemeClr val="tx2"/>
                </a:solidFill>
                <a:ea typeface="ＭＳ Ｐゴシック" pitchFamily="34" charset="-128"/>
              </a:rPr>
              <a:t> En l</a:t>
            </a:r>
            <a:r>
              <a:rPr lang="fr-FR" altLang="fr-FR" sz="1600" dirty="0" smtClean="0">
                <a:solidFill>
                  <a:schemeClr val="tx2"/>
                </a:solidFill>
                <a:ea typeface="ＭＳ Ｐゴシック" pitchFamily="34" charset="-128"/>
              </a:rPr>
              <a:t>’</a:t>
            </a:r>
            <a:r>
              <a:rPr lang="fr-FR" sz="1600" dirty="0" smtClean="0">
                <a:solidFill>
                  <a:schemeClr val="tx2"/>
                </a:solidFill>
                <a:ea typeface="ＭＳ Ｐゴシック" pitchFamily="34" charset="-128"/>
              </a:rPr>
              <a:t>espace de 2 ans, la fiscalité du patrimoine a été très largement modifiée.</a:t>
            </a:r>
          </a:p>
          <a:p>
            <a:pPr marL="0" indent="0" algn="just">
              <a:lnSpc>
                <a:spcPct val="80000"/>
              </a:lnSpc>
            </a:pPr>
            <a:endParaRPr lang="fr-FR" sz="1600" dirty="0" smtClean="0">
              <a:ea typeface="ＭＳ Ｐゴシック" pitchFamily="34" charset="-128"/>
            </a:endParaRPr>
          </a:p>
          <a:p>
            <a:pPr marL="0" indent="0" algn="just">
              <a:lnSpc>
                <a:spcPct val="80000"/>
              </a:lnSpc>
            </a:pPr>
            <a:r>
              <a:rPr lang="fr-FR" sz="1600" dirty="0" smtClean="0">
                <a:ea typeface="ＭＳ Ｐゴシック" pitchFamily="34" charset="-128"/>
              </a:rPr>
              <a:t>Décisions du Conseil Constitutionnel du 29 décembre 2012 (n°2012-661 DC et 2012-662 DC) sur la Loi de Finances Rectificative pour 2012 et la Loi de Finances pour 2013</a:t>
            </a:r>
          </a:p>
          <a:p>
            <a:pPr marL="0" indent="0" algn="just">
              <a:lnSpc>
                <a:spcPct val="80000"/>
              </a:lnSpc>
            </a:pPr>
            <a:endParaRPr lang="fr-FR" sz="1600" dirty="0">
              <a:solidFill>
                <a:schemeClr val="tx2"/>
              </a:solidFill>
              <a:ea typeface="ＭＳ Ｐゴシック" pitchFamily="34" charset="-128"/>
            </a:endParaRPr>
          </a:p>
          <a:p>
            <a:pPr marL="0" indent="0" algn="just">
              <a:lnSpc>
                <a:spcPct val="80000"/>
              </a:lnSpc>
            </a:pPr>
            <a:r>
              <a:rPr lang="fr-FR" sz="1600" dirty="0" smtClean="0">
                <a:ea typeface="ＭＳ Ｐゴシック" pitchFamily="34" charset="-128"/>
              </a:rPr>
              <a:t> « La grande réforme fiscale est faite » (J. </a:t>
            </a:r>
            <a:r>
              <a:rPr lang="fr-FR" sz="1600" dirty="0" err="1" smtClean="0">
                <a:ea typeface="ＭＳ Ｐゴシック" pitchFamily="34" charset="-128"/>
              </a:rPr>
              <a:t>Cahuzac</a:t>
            </a:r>
            <a:r>
              <a:rPr lang="fr-FR" sz="1600" dirty="0" smtClean="0">
                <a:ea typeface="ＭＳ Ｐゴシック" pitchFamily="34" charset="-128"/>
              </a:rPr>
              <a:t>)</a:t>
            </a:r>
            <a:endParaRPr lang="fr-FR" sz="1600" dirty="0" smtClean="0">
              <a:solidFill>
                <a:schemeClr val="tx2"/>
              </a:solidFill>
              <a:ea typeface="ＭＳ Ｐゴシック" pitchFamily="34" charset="-128"/>
            </a:endParaRPr>
          </a:p>
          <a:p>
            <a:pPr marL="0" indent="0" algn="just">
              <a:lnSpc>
                <a:spcPct val="80000"/>
              </a:lnSpc>
            </a:pPr>
            <a:endParaRPr lang="fr-FR" sz="1600" dirty="0" smtClean="0">
              <a:solidFill>
                <a:schemeClr val="tx2"/>
              </a:solidFill>
              <a:ea typeface="ＭＳ Ｐゴシック" pitchFamily="34" charset="-128"/>
            </a:endParaRPr>
          </a:p>
          <a:p>
            <a:pPr marL="0" indent="0" algn="just">
              <a:lnSpc>
                <a:spcPct val="80000"/>
              </a:lnSpc>
            </a:pPr>
            <a:r>
              <a:rPr lang="fr-FR" sz="1600" dirty="0" smtClean="0">
                <a:solidFill>
                  <a:schemeClr val="tx2"/>
                </a:solidFill>
                <a:ea typeface="ＭＳ Ｐゴシック" pitchFamily="34" charset="-128"/>
              </a:rPr>
              <a:t>A méditer : "</a:t>
            </a:r>
            <a:r>
              <a:rPr lang="fr-FR" sz="1600" i="1" dirty="0" smtClean="0">
                <a:solidFill>
                  <a:schemeClr val="tx2"/>
                </a:solidFill>
                <a:ea typeface="ＭＳ Ｐゴシック" pitchFamily="34" charset="-128"/>
              </a:rPr>
              <a:t>Un bon impôt doit être large dans son assiette, modéré dans son taux, proportionné aux capacités contributives des contribuables, compréhensibles pour ces derniers et aisément recouvrable par l</a:t>
            </a:r>
            <a:r>
              <a:rPr lang="fr-FR" altLang="fr-FR" sz="1600" i="1" dirty="0" smtClean="0">
                <a:solidFill>
                  <a:schemeClr val="tx2"/>
                </a:solidFill>
                <a:ea typeface="ＭＳ Ｐゴシック" pitchFamily="34" charset="-128"/>
              </a:rPr>
              <a:t>’</a:t>
            </a:r>
            <a:r>
              <a:rPr lang="fr-FR" sz="1600" i="1" dirty="0" smtClean="0">
                <a:solidFill>
                  <a:schemeClr val="tx2"/>
                </a:solidFill>
                <a:ea typeface="ＭＳ Ｐゴシック" pitchFamily="34" charset="-128"/>
              </a:rPr>
              <a:t>administration</a:t>
            </a:r>
            <a:r>
              <a:rPr lang="fr-FR" sz="1600" dirty="0" smtClean="0">
                <a:solidFill>
                  <a:schemeClr val="tx2"/>
                </a:solidFill>
                <a:ea typeface="ＭＳ Ｐゴシック" pitchFamily="34" charset="-128"/>
              </a:rPr>
              <a:t> »  (cf. 15</a:t>
            </a:r>
            <a:r>
              <a:rPr lang="fr-FR" sz="1600" baseline="30000" dirty="0" smtClean="0">
                <a:solidFill>
                  <a:schemeClr val="tx2"/>
                </a:solidFill>
                <a:ea typeface="ＭＳ Ｐゴシック" pitchFamily="34" charset="-128"/>
              </a:rPr>
              <a:t>ème</a:t>
            </a:r>
            <a:r>
              <a:rPr lang="fr-FR" sz="1600" dirty="0" smtClean="0">
                <a:solidFill>
                  <a:schemeClr val="tx2"/>
                </a:solidFill>
                <a:ea typeface="ＭＳ Ｐゴシック" pitchFamily="34" charset="-128"/>
              </a:rPr>
              <a:t> rapport du Conseil des impôts, 1997). </a:t>
            </a:r>
          </a:p>
          <a:p>
            <a:pPr marL="0" indent="0">
              <a:lnSpc>
                <a:spcPct val="80000"/>
              </a:lnSpc>
            </a:pPr>
            <a:endParaRPr lang="fr-FR" sz="1600" dirty="0" smtClean="0">
              <a:solidFill>
                <a:schemeClr val="tx2"/>
              </a:solidFill>
              <a:ea typeface="ＭＳ Ｐゴシック" pitchFamily="34" charset="-128"/>
            </a:endParaRPr>
          </a:p>
          <a:p>
            <a:pPr marL="0" indent="0">
              <a:lnSpc>
                <a:spcPct val="80000"/>
              </a:lnSpc>
            </a:pPr>
            <a:endParaRPr lang="fr-FR" sz="1900" dirty="0" smtClean="0">
              <a:solidFill>
                <a:schemeClr val="tx2"/>
              </a:solidFill>
              <a:ea typeface="ＭＳ Ｐゴシック" pitchFamily="34" charset="-128"/>
            </a:endParaRPr>
          </a:p>
          <a:p>
            <a:pPr marL="0" indent="0">
              <a:lnSpc>
                <a:spcPct val="80000"/>
              </a:lnSpc>
            </a:pPr>
            <a:endParaRPr lang="fr-FR" sz="1400" dirty="0" smtClean="0">
              <a:ea typeface="ＭＳ Ｐゴシック" pitchFamily="34" charset="-128"/>
            </a:endParaRPr>
          </a:p>
          <a:p>
            <a:pPr marL="0" indent="0">
              <a:lnSpc>
                <a:spcPct val="80000"/>
              </a:lnSpc>
            </a:pPr>
            <a:endParaRPr lang="fr-FR" sz="1400"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Lois financières de décembre 2012</a:t>
            </a:r>
            <a:endParaRPr lang="fr-FR" dirty="0"/>
          </a:p>
        </p:txBody>
      </p:sp>
      <p:sp>
        <p:nvSpPr>
          <p:cNvPr id="3" name="Espace réservé du contenu 2"/>
          <p:cNvSpPr>
            <a:spLocks noGrp="1"/>
          </p:cNvSpPr>
          <p:nvPr>
            <p:ph idx="1"/>
          </p:nvPr>
        </p:nvSpPr>
        <p:spPr>
          <a:xfrm>
            <a:off x="395536" y="1916832"/>
            <a:ext cx="8496944" cy="4320479"/>
          </a:xfrm>
        </p:spPr>
        <p:txBody>
          <a:bodyPr/>
          <a:lstStyle/>
          <a:p>
            <a:pPr>
              <a:spcBef>
                <a:spcPts val="600"/>
              </a:spcBef>
              <a:buNone/>
            </a:pPr>
            <a:r>
              <a:rPr lang="fr-FR" sz="1600" b="1" dirty="0" smtClean="0"/>
              <a:t> </a:t>
            </a:r>
            <a:endParaRPr lang="fr-FR" sz="1100" b="1" dirty="0" smtClean="0"/>
          </a:p>
        </p:txBody>
      </p:sp>
      <p:sp>
        <p:nvSpPr>
          <p:cNvPr id="4" name="Espace réservé de la date 3"/>
          <p:cNvSpPr>
            <a:spLocks noGrp="1"/>
          </p:cNvSpPr>
          <p:nvPr>
            <p:ph type="dt" sz="half" idx="10"/>
          </p:nvPr>
        </p:nvSpPr>
        <p:spPr/>
        <p:txBody>
          <a:bodyPr/>
          <a:lstStyle/>
          <a:p>
            <a:fld id="{90A5172E-155A-4921-8352-4C5A5116F052}" type="datetime1">
              <a:rPr lang="fr-FR" smtClean="0"/>
              <a:t>17/01/2013</a:t>
            </a:fld>
            <a:endParaRPr lang="fr-FR"/>
          </a:p>
        </p:txBody>
      </p:sp>
      <p:sp>
        <p:nvSpPr>
          <p:cNvPr id="5" name="Espace réservé du pied de page 4"/>
          <p:cNvSpPr>
            <a:spLocks noGrp="1"/>
          </p:cNvSpPr>
          <p:nvPr>
            <p:ph type="ftr" sz="quarter" idx="11"/>
          </p:nvPr>
        </p:nvSpPr>
        <p:spPr/>
        <p:txBody>
          <a:bodyPr/>
          <a:lstStyle/>
          <a:p>
            <a:r>
              <a:rPr lang="fr-FR" smtClean="0"/>
              <a:t>Actualité fiscale</a:t>
            </a:r>
            <a:endParaRPr lang="fr-FR" dirty="0"/>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pPr/>
              <a:t>60</a:t>
            </a:fld>
            <a:endParaRPr lang="fr-FR"/>
          </a:p>
        </p:txBody>
      </p:sp>
      <p:graphicFrame>
        <p:nvGraphicFramePr>
          <p:cNvPr id="7" name="Tableau 6"/>
          <p:cNvGraphicFramePr>
            <a:graphicFrameLocks noGrp="1"/>
          </p:cNvGraphicFramePr>
          <p:nvPr>
            <p:extLst>
              <p:ext uri="{D42A27DB-BD31-4B8C-83A1-F6EECF244321}">
                <p14:modId xmlns:p14="http://schemas.microsoft.com/office/powerpoint/2010/main" val="2110112075"/>
              </p:ext>
            </p:extLst>
          </p:nvPr>
        </p:nvGraphicFramePr>
        <p:xfrm>
          <a:off x="251519" y="1911856"/>
          <a:ext cx="8784977" cy="4732593"/>
        </p:xfrm>
        <a:graphic>
          <a:graphicData uri="http://schemas.openxmlformats.org/drawingml/2006/table">
            <a:tbl>
              <a:tblPr firstRow="1" bandRow="1">
                <a:tableStyleId>{7DF18680-E054-41AD-8BC1-D1AEF772440D}</a:tableStyleId>
              </a:tblPr>
              <a:tblGrid>
                <a:gridCol w="2178243"/>
                <a:gridCol w="3078342"/>
                <a:gridCol w="3528392"/>
              </a:tblGrid>
              <a:tr h="509032">
                <a:tc>
                  <a:txBody>
                    <a:bodyPr/>
                    <a:lstStyle/>
                    <a:p>
                      <a:endParaRPr lang="fr-FR" dirty="0"/>
                    </a:p>
                  </a:txBody>
                  <a:tcPr/>
                </a:tc>
                <a:tc>
                  <a:txBody>
                    <a:bodyPr/>
                    <a:lstStyle/>
                    <a:p>
                      <a:r>
                        <a:rPr lang="fr-FR" sz="1600" dirty="0" smtClean="0"/>
                        <a:t>Avant la réforme</a:t>
                      </a:r>
                      <a:endParaRPr lang="fr-FR" sz="1600" dirty="0"/>
                    </a:p>
                  </a:txBody>
                  <a:tcPr/>
                </a:tc>
                <a:tc>
                  <a:txBody>
                    <a:bodyPr/>
                    <a:lstStyle/>
                    <a:p>
                      <a:r>
                        <a:rPr lang="fr-FR" sz="1600" dirty="0" smtClean="0"/>
                        <a:t>Après la réforme (2013)</a:t>
                      </a:r>
                      <a:endParaRPr lang="fr-FR" sz="1600" dirty="0"/>
                    </a:p>
                  </a:txBody>
                  <a:tcPr/>
                </a:tc>
              </a:tr>
              <a:tr h="638505">
                <a:tc>
                  <a:txBody>
                    <a:bodyPr/>
                    <a:lstStyle/>
                    <a:p>
                      <a:r>
                        <a:rPr lang="fr-FR" sz="1300" b="1" dirty="0" smtClean="0"/>
                        <a:t>Barème</a:t>
                      </a:r>
                      <a:r>
                        <a:rPr lang="fr-FR" sz="1300" b="1" baseline="0" dirty="0" smtClean="0"/>
                        <a:t> de l’impôt sur le revenu</a:t>
                      </a:r>
                      <a:endParaRPr lang="fr-FR" sz="1300" b="1" dirty="0"/>
                    </a:p>
                  </a:txBody>
                  <a:tcPr/>
                </a:tc>
                <a:tc>
                  <a:txBody>
                    <a:bodyPr/>
                    <a:lstStyle/>
                    <a:p>
                      <a:r>
                        <a:rPr lang="fr-FR" sz="1300" dirty="0" smtClean="0"/>
                        <a:t>Taux marginal de 41% au-delà</a:t>
                      </a:r>
                      <a:r>
                        <a:rPr lang="fr-FR" sz="1300" baseline="0" dirty="0" smtClean="0"/>
                        <a:t> de </a:t>
                      </a:r>
                    </a:p>
                    <a:p>
                      <a:r>
                        <a:rPr lang="fr-FR" sz="1300" baseline="0" dirty="0" smtClean="0"/>
                        <a:t>70 830 €</a:t>
                      </a:r>
                      <a:endParaRPr lang="fr-FR" sz="1300" dirty="0"/>
                    </a:p>
                  </a:txBody>
                  <a:tcPr/>
                </a:tc>
                <a:tc>
                  <a:txBody>
                    <a:bodyPr/>
                    <a:lstStyle/>
                    <a:p>
                      <a:r>
                        <a:rPr lang="fr-FR" sz="1300" dirty="0" smtClean="0"/>
                        <a:t>Nouvelle tranche de 45% au-delà</a:t>
                      </a:r>
                      <a:r>
                        <a:rPr lang="fr-FR" sz="1300" baseline="0" dirty="0" smtClean="0"/>
                        <a:t> de </a:t>
                      </a:r>
                    </a:p>
                    <a:p>
                      <a:r>
                        <a:rPr lang="fr-FR" sz="1300" baseline="0" dirty="0" smtClean="0"/>
                        <a:t>150 000 €</a:t>
                      </a:r>
                      <a:endParaRPr lang="fr-FR" sz="1300" dirty="0"/>
                    </a:p>
                  </a:txBody>
                  <a:tcPr/>
                </a:tc>
              </a:tr>
              <a:tr h="555639">
                <a:tc>
                  <a:txBody>
                    <a:bodyPr/>
                    <a:lstStyle/>
                    <a:p>
                      <a:r>
                        <a:rPr lang="fr-FR" sz="1300" b="1" dirty="0" smtClean="0"/>
                        <a:t>Surtaxes</a:t>
                      </a:r>
                      <a:r>
                        <a:rPr lang="fr-FR" sz="1300" b="1" baseline="0" dirty="0" smtClean="0"/>
                        <a:t> sur les hauts revenus</a:t>
                      </a:r>
                      <a:endParaRPr lang="fr-FR" sz="1300" b="1" dirty="0"/>
                    </a:p>
                  </a:txBody>
                  <a:tcPr/>
                </a:tc>
                <a:tc>
                  <a:txBody>
                    <a:bodyPr/>
                    <a:lstStyle/>
                    <a:p>
                      <a:r>
                        <a:rPr lang="fr-FR" sz="1300" dirty="0" smtClean="0"/>
                        <a:t>CESHR de 3% ou 4%</a:t>
                      </a:r>
                      <a:endParaRPr lang="fr-FR" sz="1300" dirty="0"/>
                    </a:p>
                  </a:txBody>
                  <a:tcPr/>
                </a:tc>
                <a:tc>
                  <a:txBody>
                    <a:bodyPr/>
                    <a:lstStyle/>
                    <a:p>
                      <a:r>
                        <a:rPr lang="fr-FR" sz="1300" dirty="0" smtClean="0"/>
                        <a:t>CESHR de 3% ou 4%</a:t>
                      </a:r>
                    </a:p>
                    <a:p>
                      <a:r>
                        <a:rPr lang="fr-FR" sz="1300" dirty="0" smtClean="0"/>
                        <a:t>CETHRA censurée</a:t>
                      </a:r>
                      <a:endParaRPr lang="fr-FR" sz="1300" dirty="0"/>
                    </a:p>
                  </a:txBody>
                  <a:tcPr/>
                </a:tc>
              </a:tr>
              <a:tr h="934205">
                <a:tc>
                  <a:txBody>
                    <a:bodyPr/>
                    <a:lstStyle/>
                    <a:p>
                      <a:r>
                        <a:rPr lang="fr-FR" sz="1300" b="1" dirty="0" smtClean="0"/>
                        <a:t>Dividendes et intérêts</a:t>
                      </a:r>
                      <a:endParaRPr lang="fr-FR" sz="1300" b="1" dirty="0"/>
                    </a:p>
                  </a:txBody>
                  <a:tcPr/>
                </a:tc>
                <a:tc>
                  <a:txBody>
                    <a:bodyPr/>
                    <a:lstStyle/>
                    <a:p>
                      <a:r>
                        <a:rPr lang="fr-FR" sz="1300" dirty="0" smtClean="0"/>
                        <a:t>PFL de</a:t>
                      </a:r>
                      <a:r>
                        <a:rPr lang="fr-FR" sz="1300" baseline="0" dirty="0" smtClean="0"/>
                        <a:t> 21% sur les dividendes et 24% sur les intérêts. </a:t>
                      </a:r>
                    </a:p>
                    <a:p>
                      <a:r>
                        <a:rPr lang="fr-FR" sz="1300" baseline="0" dirty="0" smtClean="0"/>
                        <a:t>Taux global de 36,5% ou 39,5% (hors CESHR)</a:t>
                      </a:r>
                    </a:p>
                  </a:txBody>
                  <a:tcPr/>
                </a:tc>
                <a:tc>
                  <a:txBody>
                    <a:bodyPr/>
                    <a:lstStyle/>
                    <a:p>
                      <a:r>
                        <a:rPr lang="fr-FR" sz="1300" dirty="0" smtClean="0"/>
                        <a:t>Imposition au barème (taux marginal global de 60,5% hors CESHR)</a:t>
                      </a:r>
                    </a:p>
                    <a:p>
                      <a:r>
                        <a:rPr lang="fr-FR" sz="1300" dirty="0" smtClean="0"/>
                        <a:t>Abattement de 40% sur les dividendes (taux</a:t>
                      </a:r>
                      <a:r>
                        <a:rPr lang="fr-FR" sz="1300" baseline="0" dirty="0" smtClean="0"/>
                        <a:t> marginal de 42,5% hors CESHR)</a:t>
                      </a:r>
                      <a:endParaRPr lang="fr-FR" sz="1300" dirty="0"/>
                    </a:p>
                  </a:txBody>
                  <a:tcPr/>
                </a:tc>
              </a:tr>
              <a:tr h="707898">
                <a:tc>
                  <a:txBody>
                    <a:bodyPr/>
                    <a:lstStyle/>
                    <a:p>
                      <a:r>
                        <a:rPr lang="fr-FR" sz="1300" b="1" dirty="0" smtClean="0"/>
                        <a:t>Plus-values immobilières</a:t>
                      </a:r>
                      <a:r>
                        <a:rPr lang="fr-FR" sz="1300" b="1" baseline="0" dirty="0" smtClean="0"/>
                        <a:t> </a:t>
                      </a:r>
                      <a:endParaRPr lang="fr-FR" sz="13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300" dirty="0" smtClean="0"/>
                        <a:t>Taux de 19% +15,5% =34,5%</a:t>
                      </a:r>
                    </a:p>
                    <a:p>
                      <a:pPr marL="0" marR="0" indent="0" algn="l" defTabSz="914400" rtl="0" eaLnBrk="1" fontAlgn="auto" latinLnBrk="0" hangingPunct="1">
                        <a:lnSpc>
                          <a:spcPct val="100000"/>
                        </a:lnSpc>
                        <a:spcBef>
                          <a:spcPts val="0"/>
                        </a:spcBef>
                        <a:spcAft>
                          <a:spcPts val="0"/>
                        </a:spcAft>
                        <a:buClrTx/>
                        <a:buSzTx/>
                        <a:buFontTx/>
                        <a:buNone/>
                        <a:tabLst/>
                        <a:defRPr/>
                      </a:pPr>
                      <a:r>
                        <a:rPr lang="fr-FR" sz="1300" dirty="0" smtClean="0"/>
                        <a:t>Abattement</a:t>
                      </a:r>
                      <a:r>
                        <a:rPr lang="fr-FR" sz="1300" baseline="0" dirty="0" smtClean="0"/>
                        <a:t> progressif pour durée de détention (100% au bout de 30 ans)</a:t>
                      </a:r>
                      <a:endParaRPr lang="fr-FR" sz="1300" dirty="0"/>
                    </a:p>
                  </a:txBody>
                  <a:tcPr/>
                </a:tc>
                <a:tc>
                  <a:txBody>
                    <a:bodyPr/>
                    <a:lstStyle/>
                    <a:p>
                      <a:r>
                        <a:rPr lang="fr-FR" sz="1300" dirty="0" smtClean="0"/>
                        <a:t>Même taux et abattement</a:t>
                      </a:r>
                    </a:p>
                    <a:p>
                      <a:r>
                        <a:rPr lang="fr-FR" sz="1300" dirty="0" smtClean="0"/>
                        <a:t>Introduction</a:t>
                      </a:r>
                      <a:r>
                        <a:rPr lang="fr-FR" sz="1300" baseline="0" dirty="0" smtClean="0"/>
                        <a:t> d’une surtaxe de 2% à 6% pour les PV &gt; à 50 000 €</a:t>
                      </a:r>
                      <a:endParaRPr lang="fr-FR" sz="1300" dirty="0" smtClean="0"/>
                    </a:p>
                  </a:txBody>
                  <a:tcPr/>
                </a:tc>
              </a:tr>
              <a:tr h="503394">
                <a:tc>
                  <a:txBody>
                    <a:bodyPr/>
                    <a:lstStyle/>
                    <a:p>
                      <a:r>
                        <a:rPr lang="fr-FR" sz="1300" b="1" dirty="0" smtClean="0"/>
                        <a:t>Plus-values sur valeurs mobilières</a:t>
                      </a:r>
                      <a:endParaRPr lang="fr-FR" sz="13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300" kern="1200" dirty="0" smtClean="0">
                          <a:solidFill>
                            <a:schemeClr val="dk1"/>
                          </a:solidFill>
                          <a:latin typeface="+mn-lt"/>
                          <a:ea typeface="+mn-ea"/>
                          <a:cs typeface="+mn-cs"/>
                        </a:rPr>
                        <a:t>Taux de 19% + 15,5% = 34,5%</a:t>
                      </a:r>
                    </a:p>
                    <a:p>
                      <a:pPr marL="0" algn="l" defTabSz="914400" rtl="0" eaLnBrk="1" latinLnBrk="0" hangingPunct="1"/>
                      <a:endParaRPr lang="fr-FR" sz="1300" kern="1200" dirty="0" smtClean="0">
                        <a:solidFill>
                          <a:schemeClr val="dk1"/>
                        </a:solidFill>
                        <a:latin typeface="+mn-lt"/>
                        <a:ea typeface="+mn-ea"/>
                        <a:cs typeface="+mn-cs"/>
                      </a:endParaRPr>
                    </a:p>
                    <a:p>
                      <a:pPr marL="0" algn="l" defTabSz="914400" rtl="0" eaLnBrk="1" latinLnBrk="0" hangingPunct="1"/>
                      <a:endParaRPr lang="fr-FR" sz="1300" kern="1200" dirty="0">
                        <a:solidFill>
                          <a:schemeClr val="dk1"/>
                        </a:solidFill>
                        <a:latin typeface="+mn-lt"/>
                        <a:ea typeface="+mn-ea"/>
                        <a:cs typeface="+mn-cs"/>
                      </a:endParaRPr>
                    </a:p>
                  </a:txBody>
                  <a:tcPr/>
                </a:tc>
                <a:tc>
                  <a:txBody>
                    <a:bodyPr/>
                    <a:lstStyle/>
                    <a:p>
                      <a:pPr marL="0" algn="l" defTabSz="914400" rtl="0" eaLnBrk="1" latinLnBrk="0" hangingPunct="1"/>
                      <a:r>
                        <a:rPr lang="fr-FR" sz="1300" kern="1200" dirty="0" smtClean="0">
                          <a:solidFill>
                            <a:schemeClr val="dk1"/>
                          </a:solidFill>
                          <a:latin typeface="+mn-lt"/>
                          <a:ea typeface="+mn-ea"/>
                          <a:cs typeface="+mn-cs"/>
                        </a:rPr>
                        <a:t>Imposition au barème</a:t>
                      </a:r>
                      <a:r>
                        <a:rPr lang="fr-FR" sz="1300" kern="1200" baseline="0" dirty="0" smtClean="0">
                          <a:solidFill>
                            <a:schemeClr val="dk1"/>
                          </a:solidFill>
                          <a:latin typeface="+mn-lt"/>
                          <a:ea typeface="+mn-ea"/>
                          <a:cs typeface="+mn-cs"/>
                        </a:rPr>
                        <a:t> </a:t>
                      </a:r>
                      <a:endParaRPr lang="fr-FR" sz="1300" kern="1200" dirty="0" smtClean="0">
                        <a:solidFill>
                          <a:schemeClr val="dk1"/>
                        </a:solidFill>
                        <a:latin typeface="+mn-lt"/>
                        <a:ea typeface="+mn-ea"/>
                        <a:cs typeface="+mn-cs"/>
                      </a:endParaRPr>
                    </a:p>
                    <a:p>
                      <a:pPr marL="0" algn="l" defTabSz="914400" rtl="0" eaLnBrk="1" latinLnBrk="0" hangingPunct="1"/>
                      <a:r>
                        <a:rPr lang="fr-FR" sz="1300" kern="1200" dirty="0" smtClean="0">
                          <a:solidFill>
                            <a:schemeClr val="dk1"/>
                          </a:solidFill>
                          <a:latin typeface="+mn-lt"/>
                          <a:ea typeface="+mn-ea"/>
                          <a:cs typeface="+mn-cs"/>
                        </a:rPr>
                        <a:t>Abattement de 40%  après 6 ans de détention (taux global de 42,5% hors CESHR)</a:t>
                      </a:r>
                    </a:p>
                  </a:txBody>
                  <a:tcPr/>
                </a:tc>
              </a:tr>
              <a:tr h="503394">
                <a:tc>
                  <a:txBody>
                    <a:bodyPr/>
                    <a:lstStyle/>
                    <a:p>
                      <a:pPr marL="0" algn="l" defTabSz="914400" rtl="0" eaLnBrk="1" latinLnBrk="0" hangingPunct="1"/>
                      <a:r>
                        <a:rPr lang="fr-FR" sz="1300" b="1" kern="1200" dirty="0" smtClean="0">
                          <a:solidFill>
                            <a:schemeClr val="dk1"/>
                          </a:solidFill>
                          <a:latin typeface="+mn-lt"/>
                          <a:ea typeface="+mn-ea"/>
                          <a:cs typeface="+mn-cs"/>
                        </a:rPr>
                        <a:t>ISF</a:t>
                      </a:r>
                      <a:endParaRPr lang="fr-FR" sz="1300" b="1" kern="1200" dirty="0">
                        <a:solidFill>
                          <a:schemeClr val="dk1"/>
                        </a:solidFill>
                        <a:latin typeface="+mn-lt"/>
                        <a:ea typeface="+mn-ea"/>
                        <a:cs typeface="+mn-cs"/>
                      </a:endParaRPr>
                    </a:p>
                  </a:txBody>
                  <a:tcPr/>
                </a:tc>
                <a:tc>
                  <a:txBody>
                    <a:bodyPr/>
                    <a:lstStyle/>
                    <a:p>
                      <a:pPr marL="0" algn="l" defTabSz="914400" rtl="0" eaLnBrk="1" latinLnBrk="0" hangingPunct="1"/>
                      <a:r>
                        <a:rPr lang="fr-FR" sz="1300" kern="1200" dirty="0" smtClean="0">
                          <a:solidFill>
                            <a:schemeClr val="dk1"/>
                          </a:solidFill>
                          <a:latin typeface="+mn-lt"/>
                          <a:ea typeface="+mn-ea"/>
                          <a:cs typeface="+mn-cs"/>
                        </a:rPr>
                        <a:t>Seuil: 1,3 M€</a:t>
                      </a:r>
                    </a:p>
                    <a:p>
                      <a:pPr marL="0" algn="l" defTabSz="914400" rtl="0" eaLnBrk="1" latinLnBrk="0" hangingPunct="1"/>
                      <a:r>
                        <a:rPr lang="fr-FR" sz="1300" kern="1200" dirty="0" smtClean="0">
                          <a:solidFill>
                            <a:schemeClr val="dk1"/>
                          </a:solidFill>
                          <a:latin typeface="+mn-lt"/>
                          <a:ea typeface="+mn-ea"/>
                          <a:cs typeface="+mn-cs"/>
                        </a:rPr>
                        <a:t>Taux de 0,25% ou 0,5%</a:t>
                      </a:r>
                      <a:endParaRPr lang="fr-FR" sz="1300" kern="1200" dirty="0">
                        <a:solidFill>
                          <a:schemeClr val="dk1"/>
                        </a:solidFill>
                        <a:latin typeface="+mn-lt"/>
                        <a:ea typeface="+mn-ea"/>
                        <a:cs typeface="+mn-cs"/>
                      </a:endParaRPr>
                    </a:p>
                  </a:txBody>
                  <a:tcPr/>
                </a:tc>
                <a:tc>
                  <a:txBody>
                    <a:bodyPr/>
                    <a:lstStyle/>
                    <a:p>
                      <a:pPr marL="0" algn="l" defTabSz="914400" rtl="0" eaLnBrk="1" latinLnBrk="0" hangingPunct="1"/>
                      <a:r>
                        <a:rPr lang="fr-FR" sz="1300" kern="1200" dirty="0" smtClean="0">
                          <a:solidFill>
                            <a:schemeClr val="dk1"/>
                          </a:solidFill>
                          <a:latin typeface="+mn-lt"/>
                          <a:ea typeface="+mn-ea"/>
                          <a:cs typeface="+mn-cs"/>
                        </a:rPr>
                        <a:t>Seuil : 1,3 M€</a:t>
                      </a:r>
                    </a:p>
                    <a:p>
                      <a:pPr marL="0" algn="l" defTabSz="914400" rtl="0" eaLnBrk="1" latinLnBrk="0" hangingPunct="1"/>
                      <a:r>
                        <a:rPr lang="fr-FR" sz="1300" kern="1200" dirty="0" smtClean="0">
                          <a:solidFill>
                            <a:schemeClr val="dk1"/>
                          </a:solidFill>
                          <a:latin typeface="+mn-lt"/>
                          <a:ea typeface="+mn-ea"/>
                          <a:cs typeface="+mn-cs"/>
                        </a:rPr>
                        <a:t>Taux de 0,55 à 1,5%</a:t>
                      </a:r>
                      <a:endParaRPr lang="fr-FR" sz="1300" kern="1200" dirty="0">
                        <a:solidFill>
                          <a:schemeClr val="dk1"/>
                        </a:solidFill>
                        <a:latin typeface="+mn-lt"/>
                        <a:ea typeface="+mn-ea"/>
                        <a:cs typeface="+mn-cs"/>
                      </a:endParaRPr>
                    </a:p>
                  </a:txBody>
                  <a:tcPr/>
                </a:tc>
              </a:tr>
            </a:tbl>
          </a:graphicData>
        </a:graphic>
      </p:graphicFrame>
    </p:spTree>
    <p:extLst>
      <p:ext uri="{BB962C8B-B14F-4D97-AF65-F5344CB8AC3E}">
        <p14:creationId xmlns:p14="http://schemas.microsoft.com/office/powerpoint/2010/main" val="245546155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3205009979"/>
              </p:ext>
            </p:extLst>
          </p:nvPr>
        </p:nvGraphicFramePr>
        <p:xfrm>
          <a:off x="179512" y="1628800"/>
          <a:ext cx="8280920" cy="5040560"/>
        </p:xfrm>
        <a:graphic>
          <a:graphicData uri="http://schemas.openxmlformats.org/drawingml/2006/table">
            <a:tbl>
              <a:tblPr/>
              <a:tblGrid>
                <a:gridCol w="2431096"/>
                <a:gridCol w="5849824"/>
              </a:tblGrid>
              <a:tr h="21497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1. Impôt sur le revenu</a:t>
                      </a:r>
                    </a:p>
                  </a:txBody>
                  <a:tcPr marL="91439" marR="91439" marT="45710" marB="4571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CEB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1.1 Le nouveau barème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1.2 Contributions exceptionnelles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1.3 Dividendes et intérêts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1.4 Plus-values immobilières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1.5 Plus-values mobilières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1.6 Mesures anti-abus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1.7 Quelles stratégies ?</a:t>
                      </a:r>
                    </a:p>
                  </a:txBody>
                  <a:tcPr marL="91439" marR="91439" marT="45710" marB="4571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CEBEA"/>
                    </a:solidFill>
                  </a:tcPr>
                </a:tc>
              </a:tr>
              <a:tr h="14453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13294A"/>
                          </a:solidFill>
                          <a:effectLst/>
                          <a:latin typeface="Arial" pitchFamily="34" charset="0"/>
                          <a:ea typeface="ＭＳ Ｐゴシック" pitchFamily="34" charset="-128"/>
                          <a:cs typeface="Arial" pitchFamily="34" charset="0"/>
                        </a:rPr>
                        <a:t>2. ISF</a:t>
                      </a:r>
                    </a:p>
                  </a:txBody>
                  <a:tcPr marL="91439" marR="91439" marT="45710" marB="4571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6D4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2.1 Nouvelle assiette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2.2 Nouveau barème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2.2 Nouveau plafonnement</a:t>
                      </a:r>
                    </a:p>
                  </a:txBody>
                  <a:tcPr marL="91439" marR="91439" marT="45710" marB="4571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6D4D3"/>
                    </a:solidFill>
                  </a:tcPr>
                </a:tc>
              </a:tr>
              <a:tr h="14453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13294A"/>
                          </a:solidFill>
                          <a:effectLst/>
                          <a:latin typeface="Arial" pitchFamily="34" charset="0"/>
                          <a:ea typeface="ＭＳ Ｐゴシック" pitchFamily="34" charset="-128"/>
                          <a:cs typeface="Arial" pitchFamily="34" charset="0"/>
                        </a:rPr>
                        <a:t>3. Fiscalité internationale</a:t>
                      </a:r>
                    </a:p>
                  </a:txBody>
                  <a:tcPr marL="91439" marR="91439" marT="45710" marB="4571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CEB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3.1. Actualité des conventions fiscales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3.2. Exit-</a:t>
                      </a:r>
                      <a:r>
                        <a:rPr kumimoji="0" lang="fr-FR" sz="1600" b="0" i="0" u="none" strike="noStrike" cap="none" normalizeH="0" baseline="0" dirty="0" err="1" smtClean="0">
                          <a:ln>
                            <a:noFill/>
                          </a:ln>
                          <a:solidFill>
                            <a:srgbClr val="13294A"/>
                          </a:solidFill>
                          <a:effectLst/>
                          <a:latin typeface="Arial" pitchFamily="34" charset="0"/>
                          <a:ea typeface="ＭＳ Ｐゴシック" pitchFamily="34" charset="-128"/>
                          <a:cs typeface="Arial" pitchFamily="34" charset="0"/>
                        </a:rPr>
                        <a:t>tax</a:t>
                      </a:r>
                      <a:endPar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13294A"/>
                          </a:solidFill>
                          <a:effectLst/>
                          <a:latin typeface="Arial" pitchFamily="34" charset="0"/>
                          <a:ea typeface="ＭＳ Ｐゴシック" pitchFamily="34" charset="-128"/>
                          <a:cs typeface="Arial" pitchFamily="34" charset="0"/>
                        </a:rPr>
                        <a:t>3.3. Avoirs à l'étranger non déclarés</a:t>
                      </a:r>
                    </a:p>
                  </a:txBody>
                  <a:tcPr marL="91439" marR="91439" marT="45710" marB="4571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CEBEA"/>
                    </a:solidFill>
                  </a:tcPr>
                </a:tc>
              </a:tr>
            </a:tbl>
          </a:graphicData>
        </a:graphic>
      </p:graphicFrame>
      <p:sp>
        <p:nvSpPr>
          <p:cNvPr id="7" name="Espace réservé du texte 1"/>
          <p:cNvSpPr txBox="1">
            <a:spLocks/>
          </p:cNvSpPr>
          <p:nvPr/>
        </p:nvSpPr>
        <p:spPr bwMode="gray">
          <a:xfrm>
            <a:off x="521406" y="1052736"/>
            <a:ext cx="8196263" cy="504825"/>
          </a:xfrm>
          <a:prstGeom prst="rect">
            <a:avLst/>
          </a:prstGeom>
        </p:spPr>
        <p:txBody>
          <a:bodyPr vert="horz" lIns="0" tIns="0" rIns="0" bIns="0" rtlCol="0">
            <a:noAutofit/>
          </a:bodyPr>
          <a:lstStyle>
            <a:lvl1pPr marL="270000" indent="-270000" algn="l" defTabSz="914400" rtl="0" eaLnBrk="1" latinLnBrk="0" hangingPunct="1">
              <a:spcBef>
                <a:spcPts val="800"/>
              </a:spcBef>
              <a:buFont typeface="Arial" pitchFamily="34" charset="0"/>
              <a:buChar char="–"/>
              <a:defRPr sz="2000" kern="1200">
                <a:solidFill>
                  <a:schemeClr val="tx2"/>
                </a:solidFill>
                <a:latin typeface="+mn-lt"/>
                <a:ea typeface="+mn-ea"/>
                <a:cs typeface="+mn-cs"/>
              </a:defRPr>
            </a:lvl1pPr>
            <a:lvl2pPr marL="540000" indent="-270000" algn="l" defTabSz="914400" rtl="0" eaLnBrk="1" latinLnBrk="0" hangingPunct="1">
              <a:spcBef>
                <a:spcPts val="800"/>
              </a:spcBef>
              <a:buFont typeface="Arial" pitchFamily="34" charset="0"/>
              <a:buChar char="•"/>
              <a:defRPr sz="1800" kern="1200">
                <a:solidFill>
                  <a:schemeClr val="tx2"/>
                </a:solidFill>
                <a:latin typeface="+mn-lt"/>
                <a:ea typeface="+mn-ea"/>
                <a:cs typeface="+mn-cs"/>
              </a:defRPr>
            </a:lvl2pPr>
            <a:lvl3pPr marL="81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3pPr>
            <a:lvl4pPr marL="108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4pPr>
            <a:lvl5pPr marL="135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r>
              <a:rPr lang="fr-FR" b="1" u="sng" smtClean="0">
                <a:ea typeface="ＭＳ Ｐゴシック" pitchFamily="34" charset="-128"/>
              </a:rPr>
              <a:t>Plan de l</a:t>
            </a:r>
            <a:r>
              <a:rPr lang="fr-FR" altLang="fr-FR" b="1" u="sng" smtClean="0">
                <a:ea typeface="ＭＳ Ｐゴシック" pitchFamily="34" charset="-128"/>
              </a:rPr>
              <a:t>’</a:t>
            </a:r>
            <a:r>
              <a:rPr lang="fr-FR" b="1" u="sng" smtClean="0">
                <a:ea typeface="ＭＳ Ｐゴシック" pitchFamily="34" charset="-128"/>
              </a:rPr>
              <a:t>intervention </a:t>
            </a:r>
            <a:r>
              <a:rPr lang="fr-FR" b="1" smtClean="0">
                <a:ea typeface="ＭＳ Ｐゴシック" pitchFamily="34" charset="-128"/>
              </a:rPr>
              <a:t>:</a:t>
            </a:r>
            <a:endParaRPr lang="fr-FR" b="1" dirty="0" smtClean="0">
              <a:ea typeface="ＭＳ Ｐゴシック" pitchFamily="34" charset="-128"/>
            </a:endParaRPr>
          </a:p>
        </p:txBody>
      </p:sp>
    </p:spTree>
    <p:extLst>
      <p:ext uri="{BB962C8B-B14F-4D97-AF65-F5344CB8AC3E}">
        <p14:creationId xmlns:p14="http://schemas.microsoft.com/office/powerpoint/2010/main" val="7969687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p:cNvSpPr txBox="1">
            <a:spLocks/>
          </p:cNvSpPr>
          <p:nvPr/>
        </p:nvSpPr>
        <p:spPr bwMode="auto">
          <a:xfrm>
            <a:off x="428625" y="2643188"/>
            <a:ext cx="8196263"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20000"/>
              </a:spcBef>
              <a:buFont typeface="Symbol" pitchFamily="18" charset="2"/>
              <a:buNone/>
            </a:pPr>
            <a:endParaRPr lang="fr-FR" sz="4400" b="1" dirty="0">
              <a:solidFill>
                <a:srgbClr val="13294A"/>
              </a:solidFill>
              <a:cs typeface="Arial" pitchFamily="34" charset="0"/>
            </a:endParaRPr>
          </a:p>
          <a:p>
            <a:pPr algn="ctr">
              <a:spcBef>
                <a:spcPct val="20000"/>
              </a:spcBef>
              <a:buFont typeface="Symbol" pitchFamily="18" charset="2"/>
              <a:buNone/>
            </a:pPr>
            <a:r>
              <a:rPr lang="fr-FR" sz="4400" b="1" dirty="0">
                <a:solidFill>
                  <a:srgbClr val="13294A"/>
                </a:solidFill>
                <a:cs typeface="Arial" pitchFamily="34" charset="0"/>
              </a:rPr>
              <a:t>1.	Impôt sur le revenu</a:t>
            </a:r>
          </a:p>
        </p:txBody>
      </p:sp>
    </p:spTree>
    <p:extLst>
      <p:ext uri="{BB962C8B-B14F-4D97-AF65-F5344CB8AC3E}">
        <p14:creationId xmlns:p14="http://schemas.microsoft.com/office/powerpoint/2010/main" val="19292088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1.1. Le nouveau barème </a:t>
            </a:r>
            <a:endParaRPr lang="fr-FR" sz="1800" dirty="0"/>
          </a:p>
        </p:txBody>
      </p:sp>
      <p:sp>
        <p:nvSpPr>
          <p:cNvPr id="3" name="Espace réservé du contenu 2"/>
          <p:cNvSpPr>
            <a:spLocks noGrp="1"/>
          </p:cNvSpPr>
          <p:nvPr>
            <p:ph idx="1"/>
          </p:nvPr>
        </p:nvSpPr>
        <p:spPr>
          <a:xfrm>
            <a:off x="395536" y="1916832"/>
            <a:ext cx="8496944" cy="4320479"/>
          </a:xfrm>
        </p:spPr>
        <p:txBody>
          <a:bodyPr/>
          <a:lstStyle/>
          <a:p>
            <a:pPr>
              <a:spcBef>
                <a:spcPts val="600"/>
              </a:spcBef>
              <a:buNone/>
            </a:pPr>
            <a:r>
              <a:rPr lang="fr-FR" sz="1600" b="1" dirty="0" smtClean="0"/>
              <a:t> </a:t>
            </a:r>
            <a:endParaRPr lang="fr-FR" sz="1100" b="1" dirty="0" smtClean="0"/>
          </a:p>
        </p:txBody>
      </p:sp>
      <p:sp>
        <p:nvSpPr>
          <p:cNvPr id="4" name="Espace réservé de la date 3"/>
          <p:cNvSpPr>
            <a:spLocks noGrp="1"/>
          </p:cNvSpPr>
          <p:nvPr>
            <p:ph type="dt" sz="half" idx="10"/>
          </p:nvPr>
        </p:nvSpPr>
        <p:spPr/>
        <p:txBody>
          <a:bodyPr/>
          <a:lstStyle/>
          <a:p>
            <a:fld id="{5BC58A73-3285-4FF3-8241-8664B0848849}"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63</a:t>
            </a:fld>
            <a:endParaRPr lang="fr-FR">
              <a:solidFill>
                <a:srgbClr val="766A62"/>
              </a:solidFill>
            </a:endParaRPr>
          </a:p>
        </p:txBody>
      </p:sp>
      <p:sp>
        <p:nvSpPr>
          <p:cNvPr id="7" name="Espace réservé du texte 2"/>
          <p:cNvSpPr txBox="1">
            <a:spLocks/>
          </p:cNvSpPr>
          <p:nvPr/>
        </p:nvSpPr>
        <p:spPr bwMode="gray">
          <a:xfrm>
            <a:off x="507665" y="1916832"/>
            <a:ext cx="8196262" cy="4105275"/>
          </a:xfrm>
          <a:prstGeom prst="rect">
            <a:avLst/>
          </a:prstGeom>
        </p:spPr>
        <p:txBody>
          <a:bodyPr vert="horz" lIns="0" tIns="0" rIns="0" bIns="0" rtlCol="0">
            <a:noAutofit/>
          </a:bodyPr>
          <a:lstStyle>
            <a:lvl1pPr marL="270000" indent="-270000" algn="l" defTabSz="914400" rtl="0" eaLnBrk="1" latinLnBrk="0" hangingPunct="1">
              <a:spcBef>
                <a:spcPts val="800"/>
              </a:spcBef>
              <a:buFont typeface="Arial" pitchFamily="34" charset="0"/>
              <a:buChar char="–"/>
              <a:defRPr sz="2000" kern="1200">
                <a:solidFill>
                  <a:schemeClr val="tx2"/>
                </a:solidFill>
                <a:latin typeface="+mn-lt"/>
                <a:ea typeface="+mn-ea"/>
                <a:cs typeface="+mn-cs"/>
              </a:defRPr>
            </a:lvl1pPr>
            <a:lvl2pPr marL="540000" indent="-270000" algn="l" defTabSz="914400" rtl="0" eaLnBrk="1" latinLnBrk="0" hangingPunct="1">
              <a:spcBef>
                <a:spcPts val="800"/>
              </a:spcBef>
              <a:buFont typeface="Arial" pitchFamily="34" charset="0"/>
              <a:buChar char="•"/>
              <a:defRPr sz="1800" kern="1200">
                <a:solidFill>
                  <a:schemeClr val="tx2"/>
                </a:solidFill>
                <a:latin typeface="+mn-lt"/>
                <a:ea typeface="+mn-ea"/>
                <a:cs typeface="+mn-cs"/>
              </a:defRPr>
            </a:lvl2pPr>
            <a:lvl3pPr marL="81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3pPr>
            <a:lvl4pPr marL="108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4pPr>
            <a:lvl5pPr marL="135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90000"/>
              </a:lnSpc>
              <a:buFont typeface="Symbol" pitchFamily="18" charset="2"/>
              <a:buNone/>
            </a:pPr>
            <a:endParaRPr lang="fr-FR" sz="800" dirty="0">
              <a:solidFill>
                <a:schemeClr val="tx1"/>
              </a:solidFill>
              <a:ea typeface="ＭＳ Ｐゴシック" pitchFamily="34" charset="-128"/>
            </a:endParaRPr>
          </a:p>
          <a:p>
            <a:pPr>
              <a:lnSpc>
                <a:spcPct val="90000"/>
              </a:lnSpc>
            </a:pPr>
            <a:r>
              <a:rPr lang="fr-FR" sz="1600" b="1" dirty="0" smtClean="0">
                <a:ea typeface="ＭＳ Ｐゴシック" pitchFamily="34" charset="-128"/>
              </a:rPr>
              <a:t>Non revalorisation du barème </a:t>
            </a:r>
            <a:r>
              <a:rPr lang="fr-FR" sz="1600" dirty="0" smtClean="0">
                <a:ea typeface="ＭＳ Ｐゴシック" pitchFamily="34" charset="-128"/>
              </a:rPr>
              <a:t>de l</a:t>
            </a:r>
            <a:r>
              <a:rPr lang="fr-FR" altLang="fr-FR" sz="1600" dirty="0" smtClean="0">
                <a:ea typeface="ＭＳ Ｐゴシック" pitchFamily="34" charset="-128"/>
              </a:rPr>
              <a:t>’</a:t>
            </a:r>
            <a:r>
              <a:rPr lang="fr-FR" sz="1600" dirty="0" smtClean="0">
                <a:ea typeface="ＭＳ Ｐゴシック" pitchFamily="34" charset="-128"/>
              </a:rPr>
              <a:t>impôt sur le revenu (gel) est reconduit jusqu'au retour du déficit public en dessous du seuil de 3 %</a:t>
            </a:r>
          </a:p>
          <a:p>
            <a:pPr marL="727200" lvl="1" indent="-457200">
              <a:lnSpc>
                <a:spcPct val="90000"/>
              </a:lnSpc>
              <a:buFontTx/>
              <a:buChar char="•"/>
            </a:pPr>
            <a:r>
              <a:rPr lang="fr-FR" sz="1400" dirty="0" smtClean="0">
                <a:ea typeface="ＭＳ Ｐゴシック" pitchFamily="34" charset="-128"/>
              </a:rPr>
              <a:t>Revient </a:t>
            </a:r>
            <a:r>
              <a:rPr lang="fr-FR" sz="1400" dirty="0">
                <a:ea typeface="ＭＳ Ｐゴシック" pitchFamily="34" charset="-128"/>
              </a:rPr>
              <a:t>à une majoration annuelle de l</a:t>
            </a:r>
            <a:r>
              <a:rPr lang="fr-FR" altLang="fr-FR" sz="1400" dirty="0">
                <a:ea typeface="ＭＳ Ｐゴシック" pitchFamily="34" charset="-128"/>
              </a:rPr>
              <a:t>’</a:t>
            </a:r>
            <a:r>
              <a:rPr lang="fr-FR" sz="1400" dirty="0">
                <a:ea typeface="ＭＳ Ｐゴシック" pitchFamily="34" charset="-128"/>
              </a:rPr>
              <a:t>impôt à hauteur de l</a:t>
            </a:r>
            <a:r>
              <a:rPr lang="fr-FR" altLang="fr-FR" sz="1400" dirty="0">
                <a:ea typeface="ＭＳ Ｐゴシック" pitchFamily="34" charset="-128"/>
              </a:rPr>
              <a:t>’</a:t>
            </a:r>
            <a:r>
              <a:rPr lang="fr-FR" sz="1400" dirty="0">
                <a:ea typeface="ＭＳ Ｐゴシック" pitchFamily="34" charset="-128"/>
              </a:rPr>
              <a:t>inflation</a:t>
            </a:r>
          </a:p>
          <a:p>
            <a:pPr marL="727200" lvl="1" indent="-457200">
              <a:lnSpc>
                <a:spcPct val="90000"/>
              </a:lnSpc>
              <a:buFontTx/>
              <a:buChar char="•"/>
            </a:pPr>
            <a:r>
              <a:rPr lang="fr-FR" sz="1400" dirty="0">
                <a:ea typeface="ＭＳ Ｐゴシック" pitchFamily="34" charset="-128"/>
              </a:rPr>
              <a:t>Gain escompté : 1,5 Md€ ! (à comparer avec les 210 M€ attendus de la « taxe à 75% »)</a:t>
            </a:r>
          </a:p>
          <a:p>
            <a:pPr marL="727200" lvl="1" indent="-457200">
              <a:lnSpc>
                <a:spcPct val="90000"/>
              </a:lnSpc>
              <a:buFontTx/>
              <a:buChar char="•"/>
            </a:pPr>
            <a:r>
              <a:rPr lang="fr-FR" sz="1400" dirty="0" smtClean="0">
                <a:ea typeface="ＭＳ Ｐゴシック" pitchFamily="34" charset="-128"/>
              </a:rPr>
              <a:t>« </a:t>
            </a:r>
            <a:r>
              <a:rPr lang="fr-FR" sz="1400" dirty="0">
                <a:ea typeface="ＭＳ Ｐゴシック" pitchFamily="34" charset="-128"/>
              </a:rPr>
              <a:t> </a:t>
            </a:r>
            <a:r>
              <a:rPr lang="fr-FR" sz="1400" dirty="0" smtClean="0">
                <a:ea typeface="ＭＳ Ｐゴシック" pitchFamily="34" charset="-128"/>
              </a:rPr>
              <a:t>Dégel</a:t>
            </a:r>
            <a:r>
              <a:rPr lang="fr-FR" sz="1400" dirty="0">
                <a:ea typeface="ＭＳ Ｐゴシック" pitchFamily="34" charset="-128"/>
              </a:rPr>
              <a:t> » du barème pour les ménages modestes </a:t>
            </a:r>
            <a:r>
              <a:rPr lang="fr-FR" sz="1400" dirty="0" smtClean="0">
                <a:ea typeface="ＭＳ Ｐゴシック" pitchFamily="34" charset="-128"/>
              </a:rPr>
              <a:t>: augmentation </a:t>
            </a:r>
            <a:r>
              <a:rPr lang="fr-FR" sz="1400" dirty="0">
                <a:ea typeface="ＭＳ Ｐゴシック" pitchFamily="34" charset="-128"/>
              </a:rPr>
              <a:t>d’environ 2</a:t>
            </a:r>
            <a:r>
              <a:rPr lang="fr-FR" sz="1400" dirty="0" smtClean="0">
                <a:ea typeface="ＭＳ Ｐゴシック" pitchFamily="34" charset="-128"/>
              </a:rPr>
              <a:t>% de la  décote,  et des plafonds de ressources pour bénéficier de certains abattements.</a:t>
            </a:r>
            <a:endParaRPr lang="fr-FR" sz="1400" dirty="0">
              <a:ea typeface="ＭＳ Ｐゴシック" pitchFamily="34" charset="-128"/>
            </a:endParaRPr>
          </a:p>
          <a:p>
            <a:r>
              <a:rPr lang="fr-FR" sz="1600" dirty="0" smtClean="0">
                <a:ea typeface="ＭＳ Ｐゴシック" pitchFamily="34" charset="-128"/>
              </a:rPr>
              <a:t>Création d’une </a:t>
            </a:r>
            <a:r>
              <a:rPr lang="fr-FR" sz="1600" b="1" dirty="0" smtClean="0">
                <a:ea typeface="ＭＳ Ｐゴシック" pitchFamily="34" charset="-128"/>
              </a:rPr>
              <a:t>tranche à 45% au-delà de 150 000 € par part</a:t>
            </a:r>
            <a:endParaRPr lang="fr-FR" sz="1400" dirty="0" smtClean="0">
              <a:ea typeface="ＭＳ Ｐゴシック" pitchFamily="34" charset="-128"/>
            </a:endParaRPr>
          </a:p>
          <a:p>
            <a:r>
              <a:rPr lang="fr-FR" sz="1600" dirty="0" smtClean="0">
                <a:ea typeface="ＭＳ Ｐゴシック" pitchFamily="34" charset="-128"/>
              </a:rPr>
              <a:t>Abaissement </a:t>
            </a:r>
            <a:r>
              <a:rPr lang="fr-FR" sz="1600" dirty="0">
                <a:ea typeface="ＭＳ Ｐゴシック" pitchFamily="34" charset="-128"/>
              </a:rPr>
              <a:t>du plafond de l</a:t>
            </a:r>
            <a:r>
              <a:rPr lang="fr-FR" altLang="fr-FR" sz="1600" dirty="0">
                <a:ea typeface="ＭＳ Ｐゴシック" pitchFamily="34" charset="-128"/>
              </a:rPr>
              <a:t>’</a:t>
            </a:r>
            <a:r>
              <a:rPr lang="fr-FR" sz="1600" dirty="0">
                <a:ea typeface="ＭＳ Ｐゴシック" pitchFamily="34" charset="-128"/>
              </a:rPr>
              <a:t>avantage procuré par le </a:t>
            </a:r>
            <a:r>
              <a:rPr lang="fr-FR" sz="1600" b="1" dirty="0">
                <a:ea typeface="ＭＳ Ｐゴシック" pitchFamily="34" charset="-128"/>
              </a:rPr>
              <a:t>quotient familial </a:t>
            </a:r>
            <a:r>
              <a:rPr lang="fr-FR" sz="1600" dirty="0">
                <a:ea typeface="ＭＳ Ｐゴシック" pitchFamily="34" charset="-128"/>
              </a:rPr>
              <a:t>: l</a:t>
            </a:r>
            <a:r>
              <a:rPr lang="fr-FR" altLang="fr-FR" sz="1600" dirty="0">
                <a:ea typeface="ＭＳ Ｐゴシック" pitchFamily="34" charset="-128"/>
              </a:rPr>
              <a:t>’</a:t>
            </a:r>
            <a:r>
              <a:rPr lang="fr-FR" sz="1600" dirty="0">
                <a:ea typeface="ＭＳ Ｐゴシック" pitchFamily="34" charset="-128"/>
              </a:rPr>
              <a:t>avantage maximal par demi-part pour charge de famille est abaissé de 2.336 € à </a:t>
            </a:r>
            <a:r>
              <a:rPr lang="fr-FR" sz="1600" u="sng" dirty="0">
                <a:ea typeface="ＭＳ Ｐゴシック" pitchFamily="34" charset="-128"/>
              </a:rPr>
              <a:t>2.000 </a:t>
            </a:r>
            <a:r>
              <a:rPr lang="fr-FR" sz="1600" u="sng" dirty="0" smtClean="0">
                <a:ea typeface="ＭＳ Ｐゴシック" pitchFamily="34" charset="-128"/>
              </a:rPr>
              <a:t>€</a:t>
            </a:r>
          </a:p>
          <a:p>
            <a:r>
              <a:rPr lang="fr-FR" sz="1600" dirty="0" smtClean="0">
                <a:ea typeface="ＭＳ Ｐゴシック" pitchFamily="34" charset="-128"/>
              </a:rPr>
              <a:t>Abaissement du </a:t>
            </a:r>
            <a:r>
              <a:rPr lang="fr-FR" sz="1600" b="1" dirty="0" smtClean="0">
                <a:ea typeface="ＭＳ Ｐゴシック" pitchFamily="34" charset="-128"/>
              </a:rPr>
              <a:t>plafond des niches fiscales </a:t>
            </a:r>
          </a:p>
          <a:p>
            <a:pPr lvl="1"/>
            <a:r>
              <a:rPr lang="fr-FR" sz="1400" dirty="0">
                <a:ea typeface="ＭＳ Ｐゴシック" pitchFamily="34" charset="-128"/>
              </a:rPr>
              <a:t>En 2012, avantage limité à 18 000 €, majoré de 4% du revenu </a:t>
            </a:r>
            <a:r>
              <a:rPr lang="fr-FR" sz="1400" dirty="0" smtClean="0">
                <a:ea typeface="ＭＳ Ｐゴシック" pitchFamily="34" charset="-128"/>
              </a:rPr>
              <a:t>imposable</a:t>
            </a:r>
            <a:endParaRPr lang="fr-FR" sz="1400" dirty="0">
              <a:ea typeface="ＭＳ Ｐゴシック" pitchFamily="34" charset="-128"/>
            </a:endParaRPr>
          </a:p>
          <a:p>
            <a:pPr lvl="1"/>
            <a:r>
              <a:rPr lang="fr-FR" sz="1400" dirty="0" smtClean="0">
                <a:ea typeface="ＭＳ Ｐゴシック" pitchFamily="34" charset="-128"/>
              </a:rPr>
              <a:t>A compter de 2013: </a:t>
            </a:r>
          </a:p>
          <a:p>
            <a:pPr lvl="2"/>
            <a:r>
              <a:rPr lang="fr-FR" sz="1200" dirty="0" smtClean="0">
                <a:ea typeface="ＭＳ Ｐゴシック" pitchFamily="34" charset="-128"/>
              </a:rPr>
              <a:t> avantage limité à 10 000 € (sauf pour les niches fiscales liées à l’investissement outre-mer);</a:t>
            </a:r>
          </a:p>
          <a:p>
            <a:pPr lvl="2"/>
            <a:r>
              <a:rPr lang="fr-FR" sz="1200" dirty="0" smtClean="0">
                <a:ea typeface="ＭＳ Ｐゴシック" pitchFamily="34" charset="-128"/>
              </a:rPr>
              <a:t>Suppression de la part proportionnelle</a:t>
            </a:r>
            <a:endParaRPr lang="fr-FR" sz="1200" dirty="0">
              <a:ea typeface="ＭＳ Ｐゴシック" pitchFamily="34" charset="-128"/>
            </a:endParaRPr>
          </a:p>
          <a:p>
            <a:pPr marL="0" indent="0">
              <a:buNone/>
            </a:pPr>
            <a:endParaRPr lang="fr-FR" sz="1600" dirty="0" smtClean="0">
              <a:ea typeface="ＭＳ Ｐゴシック" pitchFamily="34" charset="-128"/>
            </a:endParaRPr>
          </a:p>
          <a:p>
            <a:pPr marL="457200" indent="-457200">
              <a:buFontTx/>
              <a:buChar char="•"/>
            </a:pPr>
            <a:endParaRPr lang="fr-FR" sz="1600" dirty="0" smtClean="0">
              <a:ea typeface="ＭＳ Ｐゴシック" pitchFamily="34" charset="-128"/>
            </a:endParaRPr>
          </a:p>
        </p:txBody>
      </p:sp>
    </p:spTree>
    <p:extLst>
      <p:ext uri="{BB962C8B-B14F-4D97-AF65-F5344CB8AC3E}">
        <p14:creationId xmlns:p14="http://schemas.microsoft.com/office/powerpoint/2010/main" val="131267544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1.2. Contributions exceptionnelles </a:t>
            </a:r>
            <a:endParaRPr lang="fr-FR" sz="1800" dirty="0"/>
          </a:p>
        </p:txBody>
      </p:sp>
      <p:sp>
        <p:nvSpPr>
          <p:cNvPr id="3" name="Espace réservé du contenu 2"/>
          <p:cNvSpPr>
            <a:spLocks noGrp="1"/>
          </p:cNvSpPr>
          <p:nvPr>
            <p:ph idx="1"/>
          </p:nvPr>
        </p:nvSpPr>
        <p:spPr>
          <a:xfrm>
            <a:off x="395536" y="1916832"/>
            <a:ext cx="8496944" cy="4320479"/>
          </a:xfrm>
        </p:spPr>
        <p:txBody>
          <a:bodyPr/>
          <a:lstStyle/>
          <a:p>
            <a:pPr>
              <a:spcBef>
                <a:spcPts val="600"/>
              </a:spcBef>
              <a:buNone/>
            </a:pPr>
            <a:r>
              <a:rPr lang="fr-FR" sz="1600" b="1" dirty="0" smtClean="0"/>
              <a:t> </a:t>
            </a:r>
            <a:endParaRPr lang="fr-FR" sz="1100" b="1" dirty="0" smtClean="0"/>
          </a:p>
        </p:txBody>
      </p:sp>
      <p:sp>
        <p:nvSpPr>
          <p:cNvPr id="4" name="Espace réservé de la date 3"/>
          <p:cNvSpPr>
            <a:spLocks noGrp="1"/>
          </p:cNvSpPr>
          <p:nvPr>
            <p:ph type="dt" sz="half" idx="10"/>
          </p:nvPr>
        </p:nvSpPr>
        <p:spPr/>
        <p:txBody>
          <a:bodyPr/>
          <a:lstStyle/>
          <a:p>
            <a:fld id="{BF91A3E2-C5C1-40CF-9975-75045E3F3D3A}"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64</a:t>
            </a:fld>
            <a:endParaRPr lang="fr-FR">
              <a:solidFill>
                <a:srgbClr val="766A62"/>
              </a:solidFill>
            </a:endParaRPr>
          </a:p>
        </p:txBody>
      </p:sp>
      <p:sp>
        <p:nvSpPr>
          <p:cNvPr id="8" name="Espace réservé du contenu 2"/>
          <p:cNvSpPr txBox="1">
            <a:spLocks/>
          </p:cNvSpPr>
          <p:nvPr/>
        </p:nvSpPr>
        <p:spPr>
          <a:xfrm>
            <a:off x="357188" y="1928813"/>
            <a:ext cx="8535292" cy="4596531"/>
          </a:xfrm>
          <a:prstGeom prst="rect">
            <a:avLst/>
          </a:prstGeom>
        </p:spPr>
        <p:txBody>
          <a:bodyPr/>
          <a:lstStyle/>
          <a:p>
            <a:pPr>
              <a:spcBef>
                <a:spcPts val="800"/>
              </a:spcBef>
              <a:defRPr/>
            </a:pPr>
            <a:r>
              <a:rPr lang="fr-FR" sz="1700" b="1" dirty="0" smtClean="0">
                <a:solidFill>
                  <a:schemeClr val="tx2"/>
                </a:solidFill>
                <a:latin typeface="Arial" pitchFamily="34" charset="0"/>
                <a:cs typeface="Arial" pitchFamily="34" charset="0"/>
              </a:rPr>
              <a:t>1. Rappel: contribution exceptionnelle sur les hauts revenu</a:t>
            </a:r>
            <a:r>
              <a:rPr lang="fr-FR" sz="1700" dirty="0" smtClean="0">
                <a:solidFill>
                  <a:schemeClr val="tx2"/>
                </a:solidFill>
                <a:latin typeface="Arial" pitchFamily="34" charset="0"/>
                <a:cs typeface="Arial" pitchFamily="34" charset="0"/>
              </a:rPr>
              <a:t>s (CESHR)</a:t>
            </a:r>
          </a:p>
          <a:p>
            <a:pPr marL="342900" indent="-342900">
              <a:spcBef>
                <a:spcPts val="800"/>
              </a:spcBef>
              <a:buFont typeface="Arial" pitchFamily="34" charset="0"/>
              <a:buChar char="─"/>
              <a:defRPr/>
            </a:pPr>
            <a:r>
              <a:rPr lang="fr-FR" sz="1400" dirty="0" smtClean="0">
                <a:solidFill>
                  <a:schemeClr val="tx2"/>
                </a:solidFill>
                <a:latin typeface="Arial" pitchFamily="34" charset="0"/>
                <a:cs typeface="Arial" pitchFamily="34" charset="0"/>
              </a:rPr>
              <a:t>A </a:t>
            </a:r>
            <a:r>
              <a:rPr lang="fr-FR" sz="1400" dirty="0">
                <a:solidFill>
                  <a:schemeClr val="tx2"/>
                </a:solidFill>
                <a:latin typeface="Arial" pitchFamily="34" charset="0"/>
                <a:cs typeface="Arial" pitchFamily="34" charset="0"/>
              </a:rPr>
              <a:t>compter des revenus 2011 et jusqu’au retour complet à l’équilibre </a:t>
            </a:r>
            <a:r>
              <a:rPr lang="fr-FR" sz="1400" dirty="0" smtClean="0">
                <a:solidFill>
                  <a:schemeClr val="tx2"/>
                </a:solidFill>
                <a:latin typeface="Arial" pitchFamily="34" charset="0"/>
                <a:cs typeface="Arial" pitchFamily="34" charset="0"/>
              </a:rPr>
              <a:t>budgétaire.</a:t>
            </a:r>
          </a:p>
          <a:p>
            <a:pPr>
              <a:spcBef>
                <a:spcPts val="800"/>
              </a:spcBef>
              <a:defRPr/>
            </a:pPr>
            <a:endParaRPr lang="fr-FR" sz="1400" dirty="0">
              <a:solidFill>
                <a:schemeClr val="tx2"/>
              </a:solidFill>
              <a:latin typeface="Arial" pitchFamily="34" charset="0"/>
              <a:cs typeface="Arial" pitchFamily="34" charset="0"/>
            </a:endParaRPr>
          </a:p>
          <a:p>
            <a:pPr marL="342900" indent="-342900">
              <a:spcBef>
                <a:spcPts val="800"/>
              </a:spcBef>
              <a:buFont typeface="Arial" pitchFamily="34" charset="0"/>
              <a:buChar char="─"/>
              <a:defRPr/>
            </a:pPr>
            <a:endParaRPr lang="fr-FR" sz="1400" dirty="0" smtClean="0">
              <a:solidFill>
                <a:schemeClr val="tx2"/>
              </a:solidFill>
              <a:latin typeface="Arial" pitchFamily="34" charset="0"/>
              <a:cs typeface="Arial" pitchFamily="34" charset="0"/>
            </a:endParaRPr>
          </a:p>
          <a:p>
            <a:pPr marL="342900" indent="-342900">
              <a:spcBef>
                <a:spcPts val="800"/>
              </a:spcBef>
              <a:buFont typeface="Arial" pitchFamily="34" charset="0"/>
              <a:buChar char="─"/>
              <a:defRPr/>
            </a:pPr>
            <a:endParaRPr lang="fr-FR" sz="1400" dirty="0" smtClean="0">
              <a:solidFill>
                <a:schemeClr val="tx2"/>
              </a:solidFill>
              <a:latin typeface="Arial" pitchFamily="34" charset="0"/>
              <a:cs typeface="Arial" pitchFamily="34" charset="0"/>
            </a:endParaRPr>
          </a:p>
          <a:p>
            <a:pPr marL="342900" indent="-342900">
              <a:spcBef>
                <a:spcPts val="800"/>
              </a:spcBef>
              <a:buFont typeface="Arial" pitchFamily="34" charset="0"/>
              <a:buChar char="─"/>
              <a:defRPr/>
            </a:pPr>
            <a:endParaRPr lang="fr-FR" sz="1400" dirty="0">
              <a:solidFill>
                <a:schemeClr val="tx2"/>
              </a:solidFill>
              <a:latin typeface="Arial" pitchFamily="34" charset="0"/>
              <a:cs typeface="Arial" pitchFamily="34" charset="0"/>
            </a:endParaRPr>
          </a:p>
          <a:p>
            <a:pPr marL="342900" indent="-342900">
              <a:spcBef>
                <a:spcPts val="800"/>
              </a:spcBef>
              <a:buFont typeface="Arial" pitchFamily="34" charset="0"/>
              <a:buChar char="─"/>
              <a:defRPr/>
            </a:pPr>
            <a:endParaRPr lang="fr-FR" sz="1400" dirty="0" smtClean="0">
              <a:solidFill>
                <a:schemeClr val="tx2"/>
              </a:solidFill>
              <a:latin typeface="Arial" pitchFamily="34" charset="0"/>
              <a:cs typeface="Arial" pitchFamily="34" charset="0"/>
            </a:endParaRPr>
          </a:p>
          <a:p>
            <a:pPr marL="228600" indent="-228600" algn="just">
              <a:spcBef>
                <a:spcPts val="800"/>
              </a:spcBef>
              <a:buFont typeface="Symbol" pitchFamily="18" charset="2"/>
              <a:buChar char="-"/>
              <a:defRPr/>
            </a:pPr>
            <a:r>
              <a:rPr lang="fr-FR" sz="1400" dirty="0" smtClean="0">
                <a:solidFill>
                  <a:srgbClr val="13294A"/>
                </a:solidFill>
                <a:latin typeface="Arial" pitchFamily="34" charset="0"/>
                <a:cs typeface="Arial" pitchFamily="34" charset="0"/>
              </a:rPr>
              <a:t>Exit </a:t>
            </a:r>
            <a:r>
              <a:rPr lang="fr-FR" sz="1400" dirty="0" err="1" smtClean="0">
                <a:solidFill>
                  <a:srgbClr val="13294A"/>
                </a:solidFill>
                <a:latin typeface="Arial" pitchFamily="34" charset="0"/>
                <a:cs typeface="Arial" pitchFamily="34" charset="0"/>
              </a:rPr>
              <a:t>tax</a:t>
            </a:r>
            <a:r>
              <a:rPr lang="fr-FR" sz="1400" dirty="0" smtClean="0">
                <a:solidFill>
                  <a:srgbClr val="13294A"/>
                </a:solidFill>
                <a:latin typeface="Arial" pitchFamily="34" charset="0"/>
                <a:cs typeface="Arial" pitchFamily="34" charset="0"/>
              </a:rPr>
              <a:t> : hors champ de la contribution exceptionnelle</a:t>
            </a:r>
            <a:endParaRPr lang="fr-FR" sz="1200" dirty="0" smtClean="0">
              <a:solidFill>
                <a:srgbClr val="13294A"/>
              </a:solidFill>
              <a:latin typeface="Arial" pitchFamily="34" charset="0"/>
              <a:cs typeface="Arial" pitchFamily="34" charset="0"/>
            </a:endParaRPr>
          </a:p>
          <a:p>
            <a:pPr>
              <a:spcBef>
                <a:spcPts val="800"/>
              </a:spcBef>
              <a:defRPr/>
            </a:pPr>
            <a:r>
              <a:rPr lang="fr-FR" sz="1700" b="1" dirty="0" smtClean="0">
                <a:solidFill>
                  <a:srgbClr val="13294A"/>
                </a:solidFill>
                <a:latin typeface="Arial" pitchFamily="34" charset="0"/>
                <a:cs typeface="Arial" pitchFamily="34" charset="0"/>
              </a:rPr>
              <a:t>2. </a:t>
            </a:r>
            <a:r>
              <a:rPr lang="fr-FR" sz="1700" b="1" dirty="0">
                <a:solidFill>
                  <a:schemeClr val="tx2"/>
                </a:solidFill>
                <a:latin typeface="Arial" pitchFamily="34" charset="0"/>
                <a:cs typeface="Arial" pitchFamily="34" charset="0"/>
              </a:rPr>
              <a:t>Contribution exceptionnelle sur les très hauts revenus d’activité </a:t>
            </a:r>
            <a:r>
              <a:rPr lang="fr-FR" sz="1700" dirty="0">
                <a:solidFill>
                  <a:schemeClr val="tx2"/>
                </a:solidFill>
                <a:latin typeface="Arial" pitchFamily="34" charset="0"/>
                <a:cs typeface="Arial" pitchFamily="34" charset="0"/>
              </a:rPr>
              <a:t>(</a:t>
            </a:r>
            <a:r>
              <a:rPr lang="fr-FR" sz="1700" dirty="0" smtClean="0">
                <a:solidFill>
                  <a:schemeClr val="tx2"/>
                </a:solidFill>
                <a:latin typeface="Arial" pitchFamily="34" charset="0"/>
                <a:cs typeface="Arial" pitchFamily="34" charset="0"/>
              </a:rPr>
              <a:t>CESTHRA)</a:t>
            </a:r>
            <a:endParaRPr lang="fr-FR" sz="1700" dirty="0">
              <a:solidFill>
                <a:schemeClr val="tx2"/>
              </a:solidFill>
              <a:latin typeface="Arial" pitchFamily="34" charset="0"/>
              <a:cs typeface="Arial" pitchFamily="34" charset="0"/>
            </a:endParaRPr>
          </a:p>
          <a:p>
            <a:pPr marL="342900" indent="-342900">
              <a:spcBef>
                <a:spcPts val="800"/>
              </a:spcBef>
              <a:buFont typeface="Arial" pitchFamily="34" charset="0"/>
              <a:buChar char="─"/>
              <a:defRPr/>
            </a:pPr>
            <a:r>
              <a:rPr lang="fr-FR" sz="1400" dirty="0" smtClean="0">
                <a:solidFill>
                  <a:schemeClr val="tx2"/>
                </a:solidFill>
                <a:latin typeface="Arial" pitchFamily="34" charset="0"/>
                <a:cs typeface="Arial" pitchFamily="34" charset="0"/>
              </a:rPr>
              <a:t>Contribution </a:t>
            </a:r>
            <a:r>
              <a:rPr lang="fr-FR" sz="1400" dirty="0">
                <a:solidFill>
                  <a:schemeClr val="tx2"/>
                </a:solidFill>
                <a:latin typeface="Arial" pitchFamily="34" charset="0"/>
                <a:cs typeface="Arial" pitchFamily="34" charset="0"/>
              </a:rPr>
              <a:t>de 18% sur les revenus d’activité </a:t>
            </a:r>
            <a:r>
              <a:rPr lang="fr-FR" sz="1400" dirty="0" smtClean="0">
                <a:solidFill>
                  <a:schemeClr val="tx2"/>
                </a:solidFill>
                <a:latin typeface="Arial" pitchFamily="34" charset="0"/>
                <a:cs typeface="Arial" pitchFamily="34" charset="0"/>
              </a:rPr>
              <a:t>(</a:t>
            </a:r>
            <a:r>
              <a:rPr lang="fr-FR" sz="1400" dirty="0">
                <a:solidFill>
                  <a:schemeClr val="tx2"/>
                </a:solidFill>
                <a:latin typeface="Arial" pitchFamily="34" charset="0"/>
                <a:cs typeface="Arial" pitchFamily="34" charset="0"/>
              </a:rPr>
              <a:t>taux global de 75</a:t>
            </a:r>
            <a:r>
              <a:rPr lang="fr-FR" sz="1400" dirty="0" smtClean="0">
                <a:solidFill>
                  <a:schemeClr val="tx2"/>
                </a:solidFill>
                <a:latin typeface="Arial" pitchFamily="34" charset="0"/>
                <a:cs typeface="Arial" pitchFamily="34" charset="0"/>
              </a:rPr>
              <a:t>%)</a:t>
            </a:r>
            <a:endParaRPr lang="fr-FR" sz="1400" dirty="0">
              <a:solidFill>
                <a:schemeClr val="tx2"/>
              </a:solidFill>
              <a:latin typeface="Arial" pitchFamily="34" charset="0"/>
              <a:cs typeface="Arial" pitchFamily="34" charset="0"/>
            </a:endParaRPr>
          </a:p>
          <a:p>
            <a:pPr marL="342900" indent="-342900">
              <a:spcBef>
                <a:spcPts val="800"/>
              </a:spcBef>
              <a:buFont typeface="Arial" pitchFamily="34" charset="0"/>
              <a:buChar char="─"/>
              <a:defRPr/>
            </a:pPr>
            <a:r>
              <a:rPr lang="fr-FR" sz="1400" dirty="0">
                <a:solidFill>
                  <a:schemeClr val="tx2"/>
                </a:solidFill>
                <a:latin typeface="Arial" pitchFamily="34" charset="0"/>
                <a:cs typeface="Arial" pitchFamily="34" charset="0"/>
              </a:rPr>
              <a:t>Seuil : 1 M€ par </a:t>
            </a:r>
            <a:r>
              <a:rPr lang="fr-FR" sz="1400" dirty="0" smtClean="0">
                <a:solidFill>
                  <a:schemeClr val="tx2"/>
                </a:solidFill>
                <a:latin typeface="Arial" pitchFamily="34" charset="0"/>
                <a:cs typeface="Arial" pitchFamily="34" charset="0"/>
              </a:rPr>
              <a:t>bénéficiaire</a:t>
            </a:r>
          </a:p>
          <a:p>
            <a:pPr marL="342900" indent="-342900">
              <a:spcBef>
                <a:spcPts val="800"/>
              </a:spcBef>
              <a:buFont typeface="Arial" pitchFamily="34" charset="0"/>
              <a:buChar char="─"/>
              <a:defRPr/>
            </a:pPr>
            <a:r>
              <a:rPr lang="fr-FR" sz="1400" dirty="0" smtClean="0">
                <a:solidFill>
                  <a:schemeClr val="tx2"/>
                </a:solidFill>
                <a:latin typeface="Arial" pitchFamily="34" charset="0"/>
                <a:cs typeface="Arial" pitchFamily="34" charset="0"/>
              </a:rPr>
              <a:t>Revenus </a:t>
            </a:r>
            <a:r>
              <a:rPr lang="fr-FR" sz="1400" dirty="0">
                <a:solidFill>
                  <a:schemeClr val="tx2"/>
                </a:solidFill>
                <a:latin typeface="Arial" pitchFamily="34" charset="0"/>
                <a:cs typeface="Arial" pitchFamily="34" charset="0"/>
              </a:rPr>
              <a:t>visés : revenus </a:t>
            </a:r>
            <a:r>
              <a:rPr lang="fr-FR" sz="1400" dirty="0" smtClean="0">
                <a:solidFill>
                  <a:schemeClr val="tx2"/>
                </a:solidFill>
                <a:latin typeface="Arial" pitchFamily="34" charset="0"/>
                <a:cs typeface="Arial" pitchFamily="34" charset="0"/>
              </a:rPr>
              <a:t>d’</a:t>
            </a:r>
            <a:r>
              <a:rPr lang="fr-FR" sz="1400" b="1" dirty="0" smtClean="0">
                <a:solidFill>
                  <a:schemeClr val="tx2"/>
                </a:solidFill>
                <a:latin typeface="Arial" pitchFamily="34" charset="0"/>
                <a:cs typeface="Arial" pitchFamily="34" charset="0"/>
              </a:rPr>
              <a:t>activité </a:t>
            </a:r>
            <a:r>
              <a:rPr lang="fr-FR" sz="1400" dirty="0" smtClean="0">
                <a:solidFill>
                  <a:schemeClr val="tx2"/>
                </a:solidFill>
                <a:latin typeface="Arial" pitchFamily="34" charset="0"/>
                <a:cs typeface="Arial" pitchFamily="34" charset="0"/>
              </a:rPr>
              <a:t>2012 </a:t>
            </a:r>
            <a:r>
              <a:rPr lang="fr-FR" sz="1400" dirty="0">
                <a:solidFill>
                  <a:schemeClr val="tx2"/>
                </a:solidFill>
                <a:latin typeface="Arial" pitchFamily="34" charset="0"/>
                <a:cs typeface="Arial" pitchFamily="34" charset="0"/>
              </a:rPr>
              <a:t>et </a:t>
            </a:r>
            <a:r>
              <a:rPr lang="fr-FR" sz="1400" dirty="0" smtClean="0">
                <a:solidFill>
                  <a:schemeClr val="tx2"/>
                </a:solidFill>
                <a:latin typeface="Arial" pitchFamily="34" charset="0"/>
                <a:cs typeface="Arial" pitchFamily="34" charset="0"/>
              </a:rPr>
              <a:t>2013 (contribution </a:t>
            </a:r>
            <a:r>
              <a:rPr lang="fr-FR" sz="1400" dirty="0">
                <a:solidFill>
                  <a:schemeClr val="tx2"/>
                </a:solidFill>
                <a:latin typeface="Arial" pitchFamily="34" charset="0"/>
                <a:cs typeface="Arial" pitchFamily="34" charset="0"/>
              </a:rPr>
              <a:t>temporaire en </a:t>
            </a:r>
            <a:r>
              <a:rPr lang="fr-FR" sz="1400" dirty="0" smtClean="0">
                <a:solidFill>
                  <a:schemeClr val="tx2"/>
                </a:solidFill>
                <a:latin typeface="Arial" pitchFamily="34" charset="0"/>
                <a:cs typeface="Arial" pitchFamily="34" charset="0"/>
              </a:rPr>
              <a:t>principe)</a:t>
            </a:r>
            <a:endParaRPr lang="fr-FR" sz="1400" dirty="0">
              <a:solidFill>
                <a:schemeClr val="tx2"/>
              </a:solidFill>
              <a:latin typeface="Arial" pitchFamily="34" charset="0"/>
              <a:cs typeface="Arial" pitchFamily="34" charset="0"/>
            </a:endParaRPr>
          </a:p>
          <a:p>
            <a:pPr marL="342900" indent="-342900">
              <a:spcBef>
                <a:spcPts val="800"/>
              </a:spcBef>
              <a:buFont typeface="Arial" pitchFamily="34" charset="0"/>
              <a:buChar char="─"/>
              <a:defRPr/>
            </a:pPr>
            <a:r>
              <a:rPr lang="fr-FR" sz="1400" dirty="0">
                <a:solidFill>
                  <a:schemeClr val="tx2"/>
                </a:solidFill>
                <a:latin typeface="Arial" pitchFamily="34" charset="0"/>
                <a:cs typeface="Arial" pitchFamily="34" charset="0"/>
              </a:rPr>
              <a:t>Censure par le Conseil </a:t>
            </a:r>
            <a:r>
              <a:rPr lang="fr-FR" sz="1400" dirty="0" smtClean="0">
                <a:solidFill>
                  <a:schemeClr val="tx2"/>
                </a:solidFill>
                <a:latin typeface="Arial" pitchFamily="34" charset="0"/>
                <a:cs typeface="Arial" pitchFamily="34" charset="0"/>
              </a:rPr>
              <a:t>Constitutionnel</a:t>
            </a:r>
            <a:endParaRPr lang="fr-FR" sz="1400" dirty="0">
              <a:solidFill>
                <a:schemeClr val="tx2"/>
              </a:solidFill>
              <a:latin typeface="Arial" pitchFamily="34" charset="0"/>
              <a:cs typeface="Arial" pitchFamily="34" charset="0"/>
            </a:endParaRPr>
          </a:p>
          <a:p>
            <a:pPr marL="342900" indent="-342900">
              <a:spcBef>
                <a:spcPts val="800"/>
              </a:spcBef>
              <a:buFont typeface="Arial" pitchFamily="34" charset="0"/>
              <a:buChar char="─"/>
              <a:defRPr/>
            </a:pPr>
            <a:r>
              <a:rPr lang="fr-FR" sz="1400" dirty="0">
                <a:solidFill>
                  <a:schemeClr val="tx2"/>
                </a:solidFill>
                <a:latin typeface="Arial" pitchFamily="34" charset="0"/>
                <a:cs typeface="Arial" pitchFamily="34" charset="0"/>
              </a:rPr>
              <a:t>Réintroduction ? A partir de quand ? Sous quelle forme? </a:t>
            </a:r>
            <a:endParaRPr lang="fr-FR" sz="1400" dirty="0">
              <a:solidFill>
                <a:srgbClr val="13294A"/>
              </a:solidFill>
              <a:latin typeface="Arial" pitchFamily="34" charset="0"/>
              <a:cs typeface="Arial" pitchFamily="34" charset="0"/>
            </a:endParaRPr>
          </a:p>
          <a:p>
            <a:pPr algn="just">
              <a:spcBef>
                <a:spcPct val="20000"/>
              </a:spcBef>
              <a:defRPr/>
            </a:pPr>
            <a:endParaRPr lang="fr-FR" sz="1200" dirty="0">
              <a:solidFill>
                <a:srgbClr val="13294A"/>
              </a:solidFill>
              <a:latin typeface="Arial" pitchFamily="34" charset="0"/>
              <a:cs typeface="Arial" pitchFamily="34"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745981240"/>
              </p:ext>
            </p:extLst>
          </p:nvPr>
        </p:nvGraphicFramePr>
        <p:xfrm>
          <a:off x="899591" y="2636912"/>
          <a:ext cx="7560841" cy="1492430"/>
        </p:xfrm>
        <a:graphic>
          <a:graphicData uri="http://schemas.openxmlformats.org/drawingml/2006/table">
            <a:tbl>
              <a:tblPr firstRow="1" bandRow="1">
                <a:tableStyleId>{7DF18680-E054-41AD-8BC1-D1AEF772440D}</a:tableStyleId>
              </a:tblPr>
              <a:tblGrid>
                <a:gridCol w="1008112"/>
                <a:gridCol w="3225959"/>
                <a:gridCol w="3326770"/>
              </a:tblGrid>
              <a:tr h="360040">
                <a:tc>
                  <a:txBody>
                    <a:bodyPr/>
                    <a:lstStyle/>
                    <a:p>
                      <a:endParaRPr lang="fr-FR" sz="1200" dirty="0"/>
                    </a:p>
                  </a:txBody>
                  <a:tcPr/>
                </a:tc>
                <a:tc>
                  <a:txBody>
                    <a:bodyPr/>
                    <a:lstStyle/>
                    <a:p>
                      <a:r>
                        <a:rPr lang="fr-FR" sz="1200" dirty="0" smtClean="0"/>
                        <a:t>Célibataires, veufs, divorcés</a:t>
                      </a:r>
                      <a:endParaRPr lang="fr-FR" sz="1200" dirty="0"/>
                    </a:p>
                  </a:txBody>
                  <a:tcPr/>
                </a:tc>
                <a:tc>
                  <a:txBody>
                    <a:bodyPr/>
                    <a:lstStyle/>
                    <a:p>
                      <a:r>
                        <a:rPr lang="fr-FR" sz="1200" dirty="0" smtClean="0"/>
                        <a:t>Imposition</a:t>
                      </a:r>
                      <a:r>
                        <a:rPr lang="fr-FR" sz="1200" baseline="0" dirty="0" smtClean="0"/>
                        <a:t> commune</a:t>
                      </a:r>
                      <a:endParaRPr lang="fr-FR" sz="1200" dirty="0"/>
                    </a:p>
                  </a:txBody>
                  <a:tcPr/>
                </a:tc>
              </a:tr>
              <a:tr h="576064">
                <a:tc>
                  <a:txBody>
                    <a:bodyPr/>
                    <a:lstStyle/>
                    <a:p>
                      <a:r>
                        <a:rPr lang="fr-FR" sz="1200" b="1" dirty="0" smtClean="0"/>
                        <a:t>3%</a:t>
                      </a:r>
                      <a:endParaRPr lang="fr-FR" sz="1200" b="1" dirty="0"/>
                    </a:p>
                  </a:txBody>
                  <a:tcPr/>
                </a:tc>
                <a:tc>
                  <a:txBody>
                    <a:bodyPr/>
                    <a:lstStyle/>
                    <a:p>
                      <a:r>
                        <a:rPr lang="fr-FR" sz="1200" dirty="0" smtClean="0"/>
                        <a:t>Sur la part du RFR comprise</a:t>
                      </a:r>
                      <a:r>
                        <a:rPr lang="fr-FR" sz="1200" baseline="0" dirty="0" smtClean="0"/>
                        <a:t> </a:t>
                      </a:r>
                    </a:p>
                    <a:p>
                      <a:r>
                        <a:rPr lang="fr-FR" sz="1200" baseline="0" dirty="0" smtClean="0"/>
                        <a:t>entre 250 K€ et 500 K€</a:t>
                      </a:r>
                      <a:endParaRPr lang="fr-FR"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Sur la part du RFR comprise</a:t>
                      </a:r>
                      <a:r>
                        <a:rPr lang="fr-FR" sz="1200"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aseline="0" dirty="0" smtClean="0"/>
                        <a:t>entre 500 K€ et 1 M€</a:t>
                      </a:r>
                      <a:endParaRPr lang="fr-FR" sz="1200" dirty="0" smtClean="0"/>
                    </a:p>
                    <a:p>
                      <a:endParaRPr lang="fr-FR" sz="1200" dirty="0"/>
                    </a:p>
                  </a:txBody>
                  <a:tcPr/>
                </a:tc>
              </a:tr>
              <a:tr h="492310">
                <a:tc>
                  <a:txBody>
                    <a:bodyPr/>
                    <a:lstStyle/>
                    <a:p>
                      <a:r>
                        <a:rPr lang="fr-FR" sz="1200" b="1" dirty="0" smtClean="0"/>
                        <a:t>4%</a:t>
                      </a:r>
                      <a:endParaRPr lang="fr-FR" sz="1200" b="1" dirty="0"/>
                    </a:p>
                  </a:txBody>
                  <a:tcPr/>
                </a:tc>
                <a:tc>
                  <a:txBody>
                    <a:bodyPr/>
                    <a:lstStyle/>
                    <a:p>
                      <a:r>
                        <a:rPr lang="fr-FR" sz="1200" dirty="0" smtClean="0"/>
                        <a:t>Sur la part du RFR excédant 500 K€</a:t>
                      </a:r>
                      <a:endParaRPr lang="fr-FR"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Sur la part du RFR excédant </a:t>
                      </a:r>
                      <a:r>
                        <a:rPr lang="fr-FR" sz="1200" baseline="0" dirty="0" smtClean="0"/>
                        <a:t>1 M€</a:t>
                      </a:r>
                      <a:endParaRPr lang="fr-FR" sz="1200" dirty="0" smtClean="0"/>
                    </a:p>
                  </a:txBody>
                  <a:tcPr/>
                </a:tc>
              </a:tr>
            </a:tbl>
          </a:graphicData>
        </a:graphic>
      </p:graphicFrame>
    </p:spTree>
    <p:extLst>
      <p:ext uri="{BB962C8B-B14F-4D97-AF65-F5344CB8AC3E}">
        <p14:creationId xmlns:p14="http://schemas.microsoft.com/office/powerpoint/2010/main" val="31965107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1.3. Dividendes</a:t>
            </a:r>
            <a:endParaRPr lang="fr-FR" sz="1800" dirty="0"/>
          </a:p>
        </p:txBody>
      </p:sp>
      <p:sp>
        <p:nvSpPr>
          <p:cNvPr id="3" name="Espace réservé du contenu 2"/>
          <p:cNvSpPr>
            <a:spLocks noGrp="1"/>
          </p:cNvSpPr>
          <p:nvPr>
            <p:ph idx="1"/>
          </p:nvPr>
        </p:nvSpPr>
        <p:spPr>
          <a:xfrm>
            <a:off x="395536" y="1916832"/>
            <a:ext cx="8496944" cy="4320479"/>
          </a:xfrm>
        </p:spPr>
        <p:txBody>
          <a:bodyPr/>
          <a:lstStyle/>
          <a:p>
            <a:pPr>
              <a:spcBef>
                <a:spcPts val="600"/>
              </a:spcBef>
              <a:buNone/>
            </a:pPr>
            <a:r>
              <a:rPr lang="fr-FR" sz="1600" b="1" dirty="0" smtClean="0"/>
              <a:t> </a:t>
            </a:r>
            <a:endParaRPr lang="fr-FR" sz="1100" b="1" dirty="0" smtClean="0"/>
          </a:p>
        </p:txBody>
      </p:sp>
      <p:sp>
        <p:nvSpPr>
          <p:cNvPr id="4" name="Espace réservé de la date 3"/>
          <p:cNvSpPr>
            <a:spLocks noGrp="1"/>
          </p:cNvSpPr>
          <p:nvPr>
            <p:ph type="dt" sz="half" idx="10"/>
          </p:nvPr>
        </p:nvSpPr>
        <p:spPr/>
        <p:txBody>
          <a:bodyPr/>
          <a:lstStyle/>
          <a:p>
            <a:fld id="{B043D2AC-B71C-4C9E-8B9B-9C165EF5B37F}"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65</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0" name="Rectangle 3"/>
          <p:cNvSpPr txBox="1">
            <a:spLocks noChangeArrowheads="1"/>
          </p:cNvSpPr>
          <p:nvPr/>
        </p:nvSpPr>
        <p:spPr bwMode="gray">
          <a:xfrm>
            <a:off x="331120" y="1928813"/>
            <a:ext cx="8580437" cy="4106863"/>
          </a:xfrm>
          <a:prstGeom prst="rect">
            <a:avLst/>
          </a:prstGeom>
        </p:spPr>
        <p:txBody>
          <a:bodyPr vert="horz" lIns="0" tIns="0" rIns="0" bIns="0" rtlCol="0">
            <a:noAutofit/>
          </a:bodyPr>
          <a:lstStyle>
            <a:lvl1pPr marL="270000" indent="-270000" algn="l" defTabSz="914400" rtl="0" eaLnBrk="1" latinLnBrk="0" hangingPunct="1">
              <a:spcBef>
                <a:spcPts val="800"/>
              </a:spcBef>
              <a:buFont typeface="Arial" pitchFamily="34" charset="0"/>
              <a:buChar char="–"/>
              <a:defRPr sz="2000" kern="1200">
                <a:solidFill>
                  <a:schemeClr val="tx2"/>
                </a:solidFill>
                <a:latin typeface="+mn-lt"/>
                <a:ea typeface="+mn-ea"/>
                <a:cs typeface="+mn-cs"/>
              </a:defRPr>
            </a:lvl1pPr>
            <a:lvl2pPr marL="540000" indent="-270000" algn="l" defTabSz="914400" rtl="0" eaLnBrk="1" latinLnBrk="0" hangingPunct="1">
              <a:spcBef>
                <a:spcPts val="800"/>
              </a:spcBef>
              <a:buFont typeface="Arial" pitchFamily="34" charset="0"/>
              <a:buChar char="•"/>
              <a:defRPr sz="1800" kern="1200">
                <a:solidFill>
                  <a:schemeClr val="tx2"/>
                </a:solidFill>
                <a:latin typeface="+mn-lt"/>
                <a:ea typeface="+mn-ea"/>
                <a:cs typeface="+mn-cs"/>
              </a:defRPr>
            </a:lvl2pPr>
            <a:lvl3pPr marL="81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3pPr>
            <a:lvl4pPr marL="108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4pPr>
            <a:lvl5pPr marL="1350000" indent="-270000" algn="l" defTabSz="914400" rtl="0" eaLnBrk="1" latinLnBrk="0" hangingPunct="1">
              <a:spcBef>
                <a:spcPts val="800"/>
              </a:spcBef>
              <a:buFont typeface="Arial"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457200"/>
            <a:r>
              <a:rPr lang="fr-FR" sz="1600" b="1" dirty="0">
                <a:ea typeface="ＭＳ Ｐゴシック" pitchFamily="34" charset="-128"/>
              </a:rPr>
              <a:t>Rappel </a:t>
            </a:r>
            <a:r>
              <a:rPr lang="fr-FR" sz="1600" b="1" dirty="0" smtClean="0">
                <a:ea typeface="ＭＳ Ｐゴシック" pitchFamily="34" charset="-128"/>
              </a:rPr>
              <a:t>du régime antérieur:</a:t>
            </a:r>
            <a:r>
              <a:rPr lang="fr-FR" sz="1600" dirty="0" smtClean="0">
                <a:ea typeface="ＭＳ Ｐゴシック" pitchFamily="34" charset="-128"/>
              </a:rPr>
              <a:t> option entre </a:t>
            </a:r>
            <a:r>
              <a:rPr lang="fr-FR" sz="1600" dirty="0">
                <a:ea typeface="ＭＳ Ｐゴシック" pitchFamily="34" charset="-128"/>
              </a:rPr>
              <a:t>le régime de droit commun (imposition au barème progressif après application d’un abattement de 40% et d’un abattement fixe de 1.525 €/ 3.050 €) et le PFL de 21%</a:t>
            </a:r>
          </a:p>
          <a:p>
            <a:pPr indent="-457200"/>
            <a:r>
              <a:rPr lang="fr-FR" sz="1600" b="1" dirty="0">
                <a:ea typeface="ＭＳ Ｐゴシック" pitchFamily="34" charset="-128"/>
              </a:rPr>
              <a:t>Pour les dividendes versés en 2012 </a:t>
            </a:r>
            <a:r>
              <a:rPr lang="fr-FR" sz="1600" b="1" dirty="0" smtClean="0">
                <a:ea typeface="ＭＳ Ｐゴシック" pitchFamily="34" charset="-128"/>
              </a:rPr>
              <a:t>:</a:t>
            </a:r>
          </a:p>
          <a:p>
            <a:pPr lvl="3" indent="-457200"/>
            <a:r>
              <a:rPr lang="fr-FR" sz="1400" dirty="0">
                <a:ea typeface="ＭＳ Ｐゴシック" pitchFamily="34" charset="-128"/>
              </a:rPr>
              <a:t>Maintien de l’option entre le barème et le PFL (censure du CC sur la rétroactivité) </a:t>
            </a:r>
          </a:p>
          <a:p>
            <a:pPr lvl="3" indent="-457200"/>
            <a:r>
              <a:rPr lang="fr-FR" sz="1400" dirty="0">
                <a:ea typeface="ＭＳ Ｐゴシック" pitchFamily="34" charset="-128"/>
              </a:rPr>
              <a:t>Mais suppression des abattements fixes (1.525 € / 3.050 €</a:t>
            </a:r>
            <a:r>
              <a:rPr lang="fr-FR" sz="1400" dirty="0" smtClean="0">
                <a:ea typeface="ＭＳ Ｐゴシック" pitchFamily="34" charset="-128"/>
              </a:rPr>
              <a:t>).</a:t>
            </a:r>
          </a:p>
          <a:p>
            <a:pPr lvl="3" indent="-457200"/>
            <a:r>
              <a:rPr lang="fr-FR" sz="1400" dirty="0" smtClean="0">
                <a:ea typeface="ＭＳ Ｐゴシック" pitchFamily="34" charset="-128"/>
              </a:rPr>
              <a:t>Taux global : 40,5% (PFL) ou 44,2% (barème au taux marginal)</a:t>
            </a:r>
            <a:endParaRPr lang="fr-FR" sz="1400" dirty="0">
              <a:ea typeface="ＭＳ Ｐゴシック" pitchFamily="34" charset="-128"/>
            </a:endParaRPr>
          </a:p>
          <a:p>
            <a:pPr indent="-457200"/>
            <a:r>
              <a:rPr lang="fr-FR" sz="1600" b="1" dirty="0" smtClean="0">
                <a:ea typeface="ＭＳ Ｐゴシック" pitchFamily="34" charset="-128"/>
              </a:rPr>
              <a:t>Pour </a:t>
            </a:r>
            <a:r>
              <a:rPr lang="fr-FR" sz="1600" b="1" dirty="0">
                <a:ea typeface="ＭＳ Ｐゴシック" pitchFamily="34" charset="-128"/>
              </a:rPr>
              <a:t>les dividendes versés en 2013 :</a:t>
            </a:r>
            <a:endParaRPr lang="fr-FR" sz="1600" dirty="0">
              <a:ea typeface="ＭＳ Ｐゴシック" pitchFamily="34" charset="-128"/>
            </a:endParaRPr>
          </a:p>
          <a:p>
            <a:pPr lvl="1" indent="-457200"/>
            <a:r>
              <a:rPr lang="fr-FR" sz="1600" dirty="0">
                <a:ea typeface="ＭＳ Ｐゴシック" pitchFamily="34" charset="-128"/>
              </a:rPr>
              <a:t>Imposition au barème: taux </a:t>
            </a:r>
            <a:r>
              <a:rPr lang="fr-FR" sz="1600" dirty="0" smtClean="0">
                <a:ea typeface="ＭＳ Ｐゴシック" pitchFamily="34" charset="-128"/>
              </a:rPr>
              <a:t>marginal de </a:t>
            </a:r>
            <a:r>
              <a:rPr lang="fr-FR" sz="1600" b="1" dirty="0" smtClean="0">
                <a:ea typeface="ＭＳ Ｐゴシック" pitchFamily="34" charset="-128"/>
              </a:rPr>
              <a:t>44,2% </a:t>
            </a:r>
            <a:r>
              <a:rPr lang="fr-FR" sz="1600" dirty="0" smtClean="0">
                <a:ea typeface="ＭＳ Ｐゴシック" pitchFamily="34" charset="-128"/>
              </a:rPr>
              <a:t>(après CESHR et CSG </a:t>
            </a:r>
            <a:r>
              <a:rPr lang="fr-FR" sz="1600" dirty="0">
                <a:ea typeface="ＭＳ Ｐゴシック" pitchFamily="34" charset="-128"/>
              </a:rPr>
              <a:t>déductible)</a:t>
            </a:r>
          </a:p>
          <a:p>
            <a:pPr lvl="2" indent="-457200"/>
            <a:r>
              <a:rPr lang="fr-FR" sz="1400" dirty="0">
                <a:ea typeface="ＭＳ Ｐゴシック" pitchFamily="34" charset="-128"/>
              </a:rPr>
              <a:t>Maintien de l’abattement de 40% (pour les dividendes qualifiants</a:t>
            </a:r>
            <a:r>
              <a:rPr lang="fr-FR" sz="1400" dirty="0" smtClean="0">
                <a:ea typeface="ＭＳ Ｐゴシック" pitchFamily="34" charset="-128"/>
              </a:rPr>
              <a:t>). </a:t>
            </a:r>
            <a:endParaRPr lang="fr-FR" sz="1400" dirty="0">
              <a:ea typeface="ＭＳ Ｐゴシック" pitchFamily="34" charset="-128"/>
            </a:endParaRPr>
          </a:p>
          <a:p>
            <a:pPr lvl="1" indent="-457200"/>
            <a:r>
              <a:rPr lang="fr-FR" sz="1600" dirty="0" smtClean="0">
                <a:ea typeface="ＭＳ Ｐゴシック" pitchFamily="34" charset="-128"/>
              </a:rPr>
              <a:t>Le </a:t>
            </a:r>
            <a:r>
              <a:rPr lang="fr-FR" sz="1600" dirty="0">
                <a:ea typeface="ＭＳ Ｐゴシック" pitchFamily="34" charset="-128"/>
              </a:rPr>
              <a:t>PFL de 21% devient un simple </a:t>
            </a:r>
            <a:r>
              <a:rPr lang="fr-FR" sz="1600" dirty="0" smtClean="0">
                <a:ea typeface="ＭＳ Ｐゴシック" pitchFamily="34" charset="-128"/>
              </a:rPr>
              <a:t>précompte: avance de trésorerie pour l’Etat</a:t>
            </a:r>
            <a:endParaRPr lang="fr-FR" sz="1600" dirty="0">
              <a:ea typeface="ＭＳ Ｐゴシック" pitchFamily="34" charset="-128"/>
            </a:endParaRPr>
          </a:p>
          <a:p>
            <a:pPr lvl="2" indent="-457200"/>
            <a:r>
              <a:rPr lang="fr-FR" sz="1400" dirty="0">
                <a:ea typeface="ＭＳ Ｐゴシック" pitchFamily="34" charset="-128"/>
              </a:rPr>
              <a:t>possibilité de dispense pour les contribuables modestes</a:t>
            </a:r>
          </a:p>
          <a:p>
            <a:pPr lvl="2" indent="-457200"/>
            <a:r>
              <a:rPr lang="fr-FR" sz="1400" dirty="0">
                <a:ea typeface="ＭＳ Ｐゴシック" pitchFamily="34" charset="-128"/>
              </a:rPr>
              <a:t>PFL de 75% sur les dividendes versés à des résidents ETNC (au lieu de 55%)</a:t>
            </a:r>
          </a:p>
          <a:p>
            <a:pPr indent="-457200"/>
            <a:r>
              <a:rPr lang="fr-FR" sz="1600" b="1" dirty="0">
                <a:ea typeface="ＭＳ Ｐゴシック" pitchFamily="34" charset="-128"/>
              </a:rPr>
              <a:t>La part de CSG déductible passe de 5,8% à 5,1%</a:t>
            </a:r>
          </a:p>
        </p:txBody>
      </p:sp>
    </p:spTree>
    <p:extLst>
      <p:ext uri="{BB962C8B-B14F-4D97-AF65-F5344CB8AC3E}">
        <p14:creationId xmlns:p14="http://schemas.microsoft.com/office/powerpoint/2010/main" val="232739747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1.4. Intérêts de créance</a:t>
            </a:r>
            <a:endParaRPr lang="fr-FR" sz="1800" dirty="0"/>
          </a:p>
        </p:txBody>
      </p:sp>
      <p:sp>
        <p:nvSpPr>
          <p:cNvPr id="4" name="Espace réservé de la date 3"/>
          <p:cNvSpPr>
            <a:spLocks noGrp="1"/>
          </p:cNvSpPr>
          <p:nvPr>
            <p:ph type="dt" sz="half" idx="10"/>
          </p:nvPr>
        </p:nvSpPr>
        <p:spPr/>
        <p:txBody>
          <a:bodyPr/>
          <a:lstStyle/>
          <a:p>
            <a:fld id="{AD75123B-80D6-492E-BBB7-2708FF7BDD17}"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66</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457200" indent="-457200"/>
            <a:r>
              <a:rPr lang="fr-FR" sz="1600" b="1" dirty="0">
                <a:ea typeface="ＭＳ Ｐゴシック" pitchFamily="34" charset="-128"/>
              </a:rPr>
              <a:t>Régime </a:t>
            </a:r>
            <a:r>
              <a:rPr lang="fr-FR" sz="1600" b="1" dirty="0" smtClean="0">
                <a:ea typeface="ＭＳ Ｐゴシック" pitchFamily="34" charset="-128"/>
              </a:rPr>
              <a:t>antérieur: </a:t>
            </a:r>
            <a:r>
              <a:rPr lang="fr-FR" sz="1600" dirty="0">
                <a:ea typeface="ＭＳ Ｐゴシック" pitchFamily="34" charset="-128"/>
              </a:rPr>
              <a:t>o</a:t>
            </a:r>
            <a:r>
              <a:rPr lang="fr-FR" sz="1600" dirty="0" smtClean="0">
                <a:ea typeface="ＭＳ Ｐゴシック" pitchFamily="34" charset="-128"/>
              </a:rPr>
              <a:t>ption </a:t>
            </a:r>
            <a:r>
              <a:rPr lang="fr-FR" sz="1600" dirty="0">
                <a:ea typeface="ＭＳ Ｐゴシック" pitchFamily="34" charset="-128"/>
              </a:rPr>
              <a:t>entre </a:t>
            </a:r>
            <a:r>
              <a:rPr lang="fr-FR" sz="1600" dirty="0" smtClean="0">
                <a:ea typeface="ＭＳ Ｐゴシック" pitchFamily="34" charset="-128"/>
              </a:rPr>
              <a:t>le barème </a:t>
            </a:r>
            <a:r>
              <a:rPr lang="fr-FR" sz="1600" dirty="0">
                <a:ea typeface="ＭＳ Ｐゴシック" pitchFamily="34" charset="-128"/>
              </a:rPr>
              <a:t>progressif  ou </a:t>
            </a:r>
            <a:r>
              <a:rPr lang="fr-FR" sz="1600" dirty="0" smtClean="0">
                <a:ea typeface="ＭＳ Ｐゴシック" pitchFamily="34" charset="-128"/>
              </a:rPr>
              <a:t>le </a:t>
            </a:r>
            <a:r>
              <a:rPr lang="fr-FR" sz="1600" dirty="0">
                <a:ea typeface="ＭＳ Ｐゴシック" pitchFamily="34" charset="-128"/>
              </a:rPr>
              <a:t>PFL de 24%</a:t>
            </a:r>
          </a:p>
          <a:p>
            <a:pPr marL="457200" indent="-457200"/>
            <a:r>
              <a:rPr lang="fr-FR" sz="1600" b="1" dirty="0">
                <a:ea typeface="ＭＳ Ｐゴシック" pitchFamily="34" charset="-128"/>
              </a:rPr>
              <a:t>A compter de 2013 </a:t>
            </a:r>
            <a:r>
              <a:rPr lang="fr-FR" sz="1600" dirty="0" smtClean="0">
                <a:ea typeface="ＭＳ Ｐゴシック" pitchFamily="34" charset="-128"/>
              </a:rPr>
              <a:t>: imposition au barème -&gt; taux marginal de </a:t>
            </a:r>
            <a:r>
              <a:rPr lang="fr-FR" sz="1600" b="1" dirty="0" smtClean="0">
                <a:ea typeface="ＭＳ Ｐゴシック" pitchFamily="34" charset="-128"/>
              </a:rPr>
              <a:t>62,2%*</a:t>
            </a:r>
            <a:endParaRPr lang="fr-FR" sz="1600" b="1" dirty="0">
              <a:ea typeface="ＭＳ Ｐゴシック" pitchFamily="34" charset="-128"/>
            </a:endParaRPr>
          </a:p>
          <a:p>
            <a:pPr marL="727200" lvl="1" indent="-457200"/>
            <a:r>
              <a:rPr lang="fr-FR" sz="1400" dirty="0">
                <a:ea typeface="Arial" pitchFamily="34" charset="0"/>
              </a:rPr>
              <a:t>Acompte prélevé au taux de </a:t>
            </a:r>
            <a:r>
              <a:rPr lang="fr-FR" sz="1400" b="1" dirty="0">
                <a:ea typeface="Arial" pitchFamily="34" charset="0"/>
              </a:rPr>
              <a:t>24 % </a:t>
            </a:r>
            <a:endParaRPr lang="fr-FR" sz="1400" b="1" dirty="0" smtClean="0">
              <a:ea typeface="Arial" pitchFamily="34" charset="0"/>
            </a:endParaRPr>
          </a:p>
          <a:p>
            <a:pPr marL="727200" lvl="1" indent="-457200"/>
            <a:r>
              <a:rPr lang="fr-FR" sz="1400" dirty="0" smtClean="0">
                <a:ea typeface="Arial" pitchFamily="34" charset="0"/>
              </a:rPr>
              <a:t>Acompte </a:t>
            </a:r>
            <a:r>
              <a:rPr lang="fr-FR" sz="1400" dirty="0">
                <a:ea typeface="Arial" pitchFamily="34" charset="0"/>
              </a:rPr>
              <a:t>imputable sur l</a:t>
            </a:r>
            <a:r>
              <a:rPr lang="fr-FR" altLang="fr-FR" sz="1400" dirty="0">
                <a:ea typeface="Arial" pitchFamily="34" charset="0"/>
              </a:rPr>
              <a:t>’</a:t>
            </a:r>
            <a:r>
              <a:rPr lang="fr-FR" sz="1400" dirty="0">
                <a:ea typeface="Arial" pitchFamily="34" charset="0"/>
              </a:rPr>
              <a:t>IR du au titre de l</a:t>
            </a:r>
            <a:r>
              <a:rPr lang="fr-FR" altLang="fr-FR" sz="1400" dirty="0">
                <a:ea typeface="Arial" pitchFamily="34" charset="0"/>
              </a:rPr>
              <a:t>’</a:t>
            </a:r>
            <a:r>
              <a:rPr lang="fr-FR" sz="1400" dirty="0">
                <a:ea typeface="Arial" pitchFamily="34" charset="0"/>
              </a:rPr>
              <a:t>année de perception ; </a:t>
            </a:r>
            <a:r>
              <a:rPr lang="fr-FR" sz="1400" dirty="0" smtClean="0">
                <a:ea typeface="Arial" pitchFamily="34" charset="0"/>
              </a:rPr>
              <a:t>excédent restituable</a:t>
            </a:r>
          </a:p>
          <a:p>
            <a:pPr marL="727200" lvl="1" indent="-457200"/>
            <a:r>
              <a:rPr lang="fr-FR" sz="1400" dirty="0" smtClean="0">
                <a:ea typeface="Arial" pitchFamily="34" charset="0"/>
              </a:rPr>
              <a:t>Dispense d’acompte pour les ménages modestes (revenu </a:t>
            </a:r>
            <a:r>
              <a:rPr lang="fr-FR" sz="1400" dirty="0">
                <a:ea typeface="Arial" pitchFamily="34" charset="0"/>
              </a:rPr>
              <a:t>fiscal de référence </a:t>
            </a:r>
            <a:r>
              <a:rPr lang="fr-FR" sz="1400" dirty="0" smtClean="0">
                <a:ea typeface="Arial" pitchFamily="34" charset="0"/>
              </a:rPr>
              <a:t>inférieur </a:t>
            </a:r>
            <a:r>
              <a:rPr lang="fr-FR" sz="1400" dirty="0">
                <a:ea typeface="Arial" pitchFamily="34" charset="0"/>
              </a:rPr>
              <a:t>à </a:t>
            </a:r>
            <a:r>
              <a:rPr lang="fr-FR" sz="1400" dirty="0" smtClean="0">
                <a:ea typeface="Arial" pitchFamily="34" charset="0"/>
              </a:rPr>
              <a:t>25.000 € </a:t>
            </a:r>
            <a:r>
              <a:rPr lang="fr-FR" sz="1400" dirty="0">
                <a:ea typeface="Arial" pitchFamily="34" charset="0"/>
              </a:rPr>
              <a:t>(célibataire) ou  50.000 € (</a:t>
            </a:r>
            <a:r>
              <a:rPr lang="fr-FR" sz="1400" dirty="0" smtClean="0">
                <a:ea typeface="Arial" pitchFamily="34" charset="0"/>
              </a:rPr>
              <a:t>couple)).</a:t>
            </a:r>
          </a:p>
          <a:p>
            <a:pPr marL="457200" indent="-457200"/>
            <a:r>
              <a:rPr lang="fr-FR" sz="1600" b="1" dirty="0">
                <a:ea typeface="ＭＳ Ｐゴシック" pitchFamily="34" charset="-128"/>
              </a:rPr>
              <a:t>Maintien du PFL pour certains types d’intérêts</a:t>
            </a:r>
          </a:p>
          <a:p>
            <a:pPr marL="727200" lvl="1" indent="-457200">
              <a:buFontTx/>
              <a:buChar char="•"/>
            </a:pPr>
            <a:r>
              <a:rPr lang="fr-FR" sz="1400" dirty="0">
                <a:ea typeface="Arial" pitchFamily="34" charset="0"/>
              </a:rPr>
              <a:t>Les contribuables ayant perçu </a:t>
            </a:r>
            <a:r>
              <a:rPr lang="fr-FR" sz="1400" b="1" dirty="0">
                <a:ea typeface="Arial" pitchFamily="34" charset="0"/>
              </a:rPr>
              <a:t>moins de 2.000 € </a:t>
            </a:r>
            <a:r>
              <a:rPr lang="fr-FR" sz="1400" dirty="0">
                <a:ea typeface="Arial" pitchFamily="34" charset="0"/>
              </a:rPr>
              <a:t>d</a:t>
            </a:r>
            <a:r>
              <a:rPr lang="fr-FR" altLang="fr-FR" sz="1400" dirty="0">
                <a:ea typeface="Arial" pitchFamily="34" charset="0"/>
              </a:rPr>
              <a:t>’</a:t>
            </a:r>
            <a:r>
              <a:rPr lang="fr-FR" sz="1400" dirty="0">
                <a:ea typeface="Arial" pitchFamily="34" charset="0"/>
              </a:rPr>
              <a:t>intérêts pourront demander le caractère « libératoire » de </a:t>
            </a:r>
            <a:r>
              <a:rPr lang="fr-FR" sz="1400" dirty="0" smtClean="0">
                <a:ea typeface="Arial" pitchFamily="34" charset="0"/>
              </a:rPr>
              <a:t>du prélèvement de 24%</a:t>
            </a:r>
            <a:endParaRPr lang="fr-FR" sz="1400" b="1" dirty="0">
              <a:ea typeface="Arial" pitchFamily="34" charset="0"/>
            </a:endParaRPr>
          </a:p>
          <a:p>
            <a:pPr marL="727200" lvl="1" indent="-457200">
              <a:buFontTx/>
              <a:buChar char="•"/>
            </a:pPr>
            <a:r>
              <a:rPr lang="fr-FR" sz="1400" b="1" dirty="0" smtClean="0">
                <a:ea typeface="ＭＳ Ｐゴシック" pitchFamily="34" charset="-128"/>
              </a:rPr>
              <a:t>Bons </a:t>
            </a:r>
            <a:r>
              <a:rPr lang="fr-FR" sz="1400" b="1" dirty="0">
                <a:ea typeface="ＭＳ Ｐゴシック" pitchFamily="34" charset="-128"/>
              </a:rPr>
              <a:t>anonymes </a:t>
            </a:r>
            <a:r>
              <a:rPr lang="fr-FR" sz="1400" b="1" dirty="0" smtClean="0">
                <a:ea typeface="ＭＳ Ｐゴシック" pitchFamily="34" charset="-128"/>
              </a:rPr>
              <a:t>: </a:t>
            </a:r>
            <a:r>
              <a:rPr lang="fr-FR" sz="1400" dirty="0" smtClean="0">
                <a:ea typeface="ＭＳ Ｐゴシック" pitchFamily="34" charset="-128"/>
              </a:rPr>
              <a:t>maintien du prélèvement à </a:t>
            </a:r>
            <a:r>
              <a:rPr lang="fr-FR" sz="1400" b="1" dirty="0" smtClean="0">
                <a:ea typeface="ＭＳ Ｐゴシック" pitchFamily="34" charset="-128"/>
              </a:rPr>
              <a:t>60% </a:t>
            </a:r>
            <a:r>
              <a:rPr lang="fr-FR" sz="1400" dirty="0" smtClean="0">
                <a:ea typeface="ＭＳ Ｐゴシック" pitchFamily="34" charset="-128"/>
              </a:rPr>
              <a:t>(censure de l’augmentation à 75%, qui aboutissait à un taux cumulé de 90,5%)</a:t>
            </a:r>
          </a:p>
          <a:p>
            <a:pPr marL="727200" lvl="1" indent="-457200">
              <a:buFontTx/>
              <a:buChar char="•"/>
            </a:pPr>
            <a:r>
              <a:rPr lang="fr-FR" sz="1400" b="1" dirty="0" smtClean="0">
                <a:ea typeface="ＭＳ Ｐゴシック" pitchFamily="34" charset="-128"/>
              </a:rPr>
              <a:t>Contrat d’assurance-vie</a:t>
            </a:r>
            <a:r>
              <a:rPr lang="fr-FR" sz="1400" dirty="0" smtClean="0">
                <a:ea typeface="ＭＳ Ｐゴシック" pitchFamily="34" charset="-128"/>
              </a:rPr>
              <a:t> et contrat de capitalisation (7,5% pour les contrats de plus de 8 ans)</a:t>
            </a:r>
          </a:p>
          <a:p>
            <a:pPr marL="727200" lvl="1" indent="-457200">
              <a:buFontTx/>
              <a:buChar char="•"/>
            </a:pPr>
            <a:r>
              <a:rPr lang="fr-FR" sz="1400" b="1" dirty="0" smtClean="0">
                <a:ea typeface="ＭＳ Ｐゴシック" pitchFamily="34" charset="-128"/>
              </a:rPr>
              <a:t>ETNC</a:t>
            </a:r>
            <a:r>
              <a:rPr lang="fr-FR" sz="1400" dirty="0" smtClean="0">
                <a:ea typeface="ＭＳ Ｐゴシック" pitchFamily="34" charset="-128"/>
              </a:rPr>
              <a:t> : PFL de 75% (au-lieu de 50%)</a:t>
            </a:r>
          </a:p>
          <a:p>
            <a:pPr marL="457200" indent="-457200"/>
            <a:r>
              <a:rPr lang="fr-FR" sz="1600" b="1" dirty="0" smtClean="0">
                <a:ea typeface="ＭＳ Ｐゴシック" pitchFamily="34" charset="-128"/>
              </a:rPr>
              <a:t>Part </a:t>
            </a:r>
            <a:r>
              <a:rPr lang="fr-FR" sz="1600" b="1" dirty="0">
                <a:ea typeface="ＭＳ Ｐゴシック" pitchFamily="34" charset="-128"/>
              </a:rPr>
              <a:t>de CSG déductible ramenée à 5,1</a:t>
            </a:r>
            <a:r>
              <a:rPr lang="fr-FR" sz="1600" b="1" dirty="0" smtClean="0">
                <a:ea typeface="ＭＳ Ｐゴシック" pitchFamily="34" charset="-128"/>
              </a:rPr>
              <a:t>%.</a:t>
            </a:r>
          </a:p>
          <a:p>
            <a:pPr marL="0" indent="0">
              <a:buNone/>
            </a:pPr>
            <a:r>
              <a:rPr lang="fr-FR" sz="1600" dirty="0" smtClean="0">
                <a:ea typeface="ＭＳ Ｐゴシック" pitchFamily="34" charset="-128"/>
              </a:rPr>
              <a:t>* Après CESHR et CSG déductible</a:t>
            </a:r>
            <a:endParaRPr lang="fr-FR" sz="1600" dirty="0">
              <a:ea typeface="ＭＳ Ｐゴシック" pitchFamily="34" charset="-128"/>
            </a:endParaRPr>
          </a:p>
        </p:txBody>
      </p:sp>
    </p:spTree>
    <p:extLst>
      <p:ext uri="{BB962C8B-B14F-4D97-AF65-F5344CB8AC3E}">
        <p14:creationId xmlns:p14="http://schemas.microsoft.com/office/powerpoint/2010/main" val="346330014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1.5. Plus-values immobilières</a:t>
            </a:r>
            <a:endParaRPr lang="fr-FR" sz="1800" dirty="0"/>
          </a:p>
        </p:txBody>
      </p:sp>
      <p:sp>
        <p:nvSpPr>
          <p:cNvPr id="4" name="Espace réservé de la date 3"/>
          <p:cNvSpPr>
            <a:spLocks noGrp="1"/>
          </p:cNvSpPr>
          <p:nvPr>
            <p:ph type="dt" sz="half" idx="10"/>
          </p:nvPr>
        </p:nvSpPr>
        <p:spPr/>
        <p:txBody>
          <a:bodyPr/>
          <a:lstStyle/>
          <a:p>
            <a:fld id="{D755A602-19CE-4393-A594-5A8FAE533B11}"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67</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57188" y="1928813"/>
            <a:ext cx="8367128" cy="4320480"/>
          </a:xfrm>
        </p:spPr>
        <p:txBody>
          <a:bodyPr/>
          <a:lstStyle/>
          <a:p>
            <a:pPr marL="457200" indent="-457200"/>
            <a:r>
              <a:rPr lang="fr-FR" sz="1600" b="1" dirty="0" smtClean="0">
                <a:ea typeface="ＭＳ Ｐゴシック" pitchFamily="34" charset="-128"/>
              </a:rPr>
              <a:t>Censure de l’article 15 par le Conseil constitutionnel, qui prévoyait :</a:t>
            </a:r>
          </a:p>
          <a:p>
            <a:pPr marL="727200" lvl="1" indent="-457200"/>
            <a:r>
              <a:rPr lang="fr-FR" sz="1400" dirty="0" smtClean="0">
                <a:ea typeface="ＭＳ Ｐゴシック" pitchFamily="34" charset="-128"/>
              </a:rPr>
              <a:t>Le basculement au barème des PV sur les terrains à bâtir</a:t>
            </a:r>
          </a:p>
          <a:p>
            <a:pPr marL="727200" lvl="1" indent="-457200"/>
            <a:r>
              <a:rPr lang="fr-FR" sz="1400" dirty="0" smtClean="0">
                <a:ea typeface="ＭＳ Ｐゴシック" pitchFamily="34" charset="-128"/>
              </a:rPr>
              <a:t>Un abattement exceptionnel de 20% sur les autres PV immobilières</a:t>
            </a:r>
            <a:endParaRPr lang="fr-FR" sz="1400" b="1" dirty="0" smtClean="0">
              <a:ea typeface="ＭＳ Ｐゴシック" pitchFamily="34" charset="-128"/>
            </a:endParaRPr>
          </a:p>
          <a:p>
            <a:pPr marL="457200" indent="-457200"/>
            <a:r>
              <a:rPr lang="fr-FR" sz="1600" b="1" dirty="0" smtClean="0">
                <a:ea typeface="ＭＳ Ｐゴシック" pitchFamily="34" charset="-128"/>
              </a:rPr>
              <a:t>Maintien du régime en vigueur: </a:t>
            </a:r>
          </a:p>
          <a:p>
            <a:pPr marL="727200" lvl="1" indent="-457200"/>
            <a:r>
              <a:rPr lang="fr-FR" sz="1400" dirty="0" smtClean="0">
                <a:ea typeface="ＭＳ Ｐゴシック" pitchFamily="34" charset="-128"/>
              </a:rPr>
              <a:t>Taux proportionnel de 19% + 15,5% +4% = </a:t>
            </a:r>
            <a:r>
              <a:rPr lang="fr-FR" sz="1400" b="1" dirty="0" smtClean="0">
                <a:ea typeface="ＭＳ Ｐゴシック" pitchFamily="34" charset="-128"/>
              </a:rPr>
              <a:t>38,5% </a:t>
            </a:r>
            <a:r>
              <a:rPr lang="fr-FR" sz="1400" dirty="0" smtClean="0">
                <a:ea typeface="ＭＳ Ｐゴシック" pitchFamily="34" charset="-128"/>
              </a:rPr>
              <a:t>(CSG non déductible)</a:t>
            </a:r>
            <a:endParaRPr lang="fr-FR" sz="1400" dirty="0">
              <a:ea typeface="ＭＳ Ｐゴシック" pitchFamily="34" charset="-128"/>
            </a:endParaRPr>
          </a:p>
          <a:p>
            <a:pPr marL="727200" lvl="1" indent="-457200"/>
            <a:r>
              <a:rPr lang="fr-FR" sz="1400" dirty="0" smtClean="0">
                <a:ea typeface="ＭＳ Ｐゴシック" pitchFamily="34" charset="-128"/>
              </a:rPr>
              <a:t>Depuis le 1</a:t>
            </a:r>
            <a:r>
              <a:rPr lang="fr-FR" sz="1400" baseline="30000" dirty="0" smtClean="0">
                <a:ea typeface="ＭＳ Ｐゴシック" pitchFamily="34" charset="-128"/>
              </a:rPr>
              <a:t>er</a:t>
            </a:r>
            <a:r>
              <a:rPr lang="fr-FR" sz="1400" dirty="0" smtClean="0">
                <a:ea typeface="ＭＳ Ｐゴシック" pitchFamily="34" charset="-128"/>
              </a:rPr>
              <a:t> février 2012, aménagement de l’abattement pour durée de détention: </a:t>
            </a:r>
          </a:p>
          <a:p>
            <a:pPr marL="1168650" lvl="3" indent="-171450">
              <a:buFont typeface="Courier New" pitchFamily="49" charset="0"/>
              <a:buChar char="o"/>
            </a:pPr>
            <a:r>
              <a:rPr lang="fr-FR" sz="1200" dirty="0" smtClean="0"/>
              <a:t>2</a:t>
            </a:r>
            <a:r>
              <a:rPr lang="fr-FR" sz="1200" dirty="0"/>
              <a:t>% par an après 5 ans (24% au bout de </a:t>
            </a:r>
            <a:r>
              <a:rPr lang="fr-FR" sz="1200" dirty="0" smtClean="0"/>
              <a:t>17 ans)</a:t>
            </a:r>
            <a:endParaRPr lang="fr-FR" sz="1200" dirty="0"/>
          </a:p>
          <a:p>
            <a:pPr marL="1168650" lvl="3" indent="-171450">
              <a:buFont typeface="Courier New" pitchFamily="49" charset="0"/>
              <a:buChar char="o"/>
            </a:pPr>
            <a:r>
              <a:rPr lang="fr-FR" sz="1200" dirty="0"/>
              <a:t>4% par an après 17 ans, (52% au bout de 24 ans)</a:t>
            </a:r>
          </a:p>
          <a:p>
            <a:pPr marL="1168650" lvl="3" indent="-171450">
              <a:buFont typeface="Courier New" pitchFamily="49" charset="0"/>
              <a:buChar char="o"/>
            </a:pPr>
            <a:r>
              <a:rPr lang="fr-FR" sz="1200" dirty="0"/>
              <a:t>8% par an après 24 ans (</a:t>
            </a:r>
            <a:r>
              <a:rPr lang="fr-FR" sz="1200" u="sng" dirty="0"/>
              <a:t>100% au bout de 30 ans</a:t>
            </a:r>
            <a:r>
              <a:rPr lang="fr-FR" sz="1200" u="sng" dirty="0" smtClean="0"/>
              <a:t>)</a:t>
            </a:r>
            <a:endParaRPr lang="fr-FR" sz="1200" u="sng" dirty="0" smtClean="0">
              <a:ea typeface="ＭＳ Ｐゴシック" pitchFamily="34" charset="-128"/>
            </a:endParaRPr>
          </a:p>
          <a:p>
            <a:pPr marL="727200" lvl="1" indent="-457200"/>
            <a:r>
              <a:rPr lang="fr-FR" sz="1400" dirty="0">
                <a:ea typeface="ＭＳ Ｐゴシック" pitchFamily="34" charset="-128"/>
              </a:rPr>
              <a:t>L’abattement </a:t>
            </a:r>
            <a:r>
              <a:rPr lang="fr-FR" sz="1400" dirty="0" smtClean="0">
                <a:ea typeface="ＭＳ Ｐゴシック" pitchFamily="34" charset="-128"/>
              </a:rPr>
              <a:t>pour durée de détention s’applique </a:t>
            </a:r>
            <a:r>
              <a:rPr lang="fr-FR" sz="1400" dirty="0">
                <a:ea typeface="ＭＳ Ｐゴシック" pitchFamily="34" charset="-128"/>
              </a:rPr>
              <a:t>pour l’IR et les prélèvements sociaux</a:t>
            </a:r>
          </a:p>
          <a:p>
            <a:pPr marL="457200" indent="-457200"/>
            <a:r>
              <a:rPr lang="fr-FR" sz="1600" dirty="0" smtClean="0">
                <a:ea typeface="ＭＳ Ｐゴシック" pitchFamily="34" charset="-128"/>
              </a:rPr>
              <a:t>Attention </a:t>
            </a:r>
            <a:r>
              <a:rPr lang="fr-FR" sz="1600" dirty="0">
                <a:ea typeface="ＭＳ Ｐゴシック" pitchFamily="34" charset="-128"/>
              </a:rPr>
              <a:t>: les </a:t>
            </a:r>
            <a:r>
              <a:rPr lang="fr-FR" sz="1600" b="1" dirty="0">
                <a:ea typeface="ＭＳ Ｐゴシック" pitchFamily="34" charset="-128"/>
              </a:rPr>
              <a:t>prélèvements sociaux </a:t>
            </a:r>
            <a:r>
              <a:rPr lang="fr-FR" sz="1600" dirty="0">
                <a:ea typeface="ＭＳ Ｐゴシック" pitchFamily="34" charset="-128"/>
              </a:rPr>
              <a:t>s’appliquent désormais aux non-résidents (LFR II 2012)</a:t>
            </a:r>
          </a:p>
          <a:p>
            <a:pPr marL="457200" indent="-457200"/>
            <a:r>
              <a:rPr lang="fr-FR" sz="1600" b="1" dirty="0" smtClean="0">
                <a:ea typeface="ＭＳ Ｐゴシック" pitchFamily="34" charset="-128"/>
              </a:rPr>
              <a:t>Instauration d’une surtaxe de 2% à 6% </a:t>
            </a:r>
            <a:r>
              <a:rPr lang="fr-FR" sz="1600" dirty="0" smtClean="0">
                <a:ea typeface="ＭＳ Ｐゴシック" pitchFamily="34" charset="-128"/>
              </a:rPr>
              <a:t>sur les plus-values immobilières &gt; à 50 K€</a:t>
            </a:r>
          </a:p>
          <a:p>
            <a:pPr marL="727200" lvl="1" indent="-457200"/>
            <a:r>
              <a:rPr lang="fr-FR" sz="1400" dirty="0" smtClean="0">
                <a:ea typeface="ＭＳ Ｐゴシック" pitchFamily="34" charset="-128"/>
              </a:rPr>
              <a:t>Porte le taux marginal à </a:t>
            </a:r>
            <a:r>
              <a:rPr lang="fr-FR" sz="1400" b="1" dirty="0" smtClean="0">
                <a:ea typeface="ＭＳ Ｐゴシック" pitchFamily="34" charset="-128"/>
              </a:rPr>
              <a:t>44,5%</a:t>
            </a:r>
          </a:p>
          <a:p>
            <a:pPr marL="727200" lvl="1" indent="-457200"/>
            <a:endParaRPr lang="fr-FR" sz="1400" dirty="0" smtClean="0">
              <a:ea typeface="ＭＳ Ｐゴシック" pitchFamily="34" charset="-128"/>
            </a:endParaRPr>
          </a:p>
          <a:p>
            <a:pPr marL="727200" lvl="1" indent="-457200"/>
            <a:endParaRPr lang="fr-FR" sz="1400" dirty="0">
              <a:ea typeface="ＭＳ Ｐゴシック" pitchFamily="34" charset="-128"/>
            </a:endParaRPr>
          </a:p>
          <a:p>
            <a:pPr marL="727200" lvl="1" indent="-457200"/>
            <a:endParaRPr lang="fr-FR" sz="1400" dirty="0" smtClean="0">
              <a:ea typeface="ＭＳ Ｐゴシック" pitchFamily="34" charset="-128"/>
            </a:endParaRPr>
          </a:p>
          <a:p>
            <a:pPr marL="270000" lvl="1" indent="0">
              <a:buNone/>
            </a:pPr>
            <a:endParaRPr lang="fr-FR" sz="1400" dirty="0" smtClean="0">
              <a:ea typeface="ＭＳ Ｐゴシック" pitchFamily="34" charset="-128"/>
            </a:endParaRPr>
          </a:p>
        </p:txBody>
      </p:sp>
    </p:spTree>
    <p:extLst>
      <p:ext uri="{BB962C8B-B14F-4D97-AF65-F5344CB8AC3E}">
        <p14:creationId xmlns:p14="http://schemas.microsoft.com/office/powerpoint/2010/main" val="4510976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1.5. Plus-values immobilières</a:t>
            </a:r>
            <a:endParaRPr lang="fr-FR" sz="1800" dirty="0"/>
          </a:p>
        </p:txBody>
      </p:sp>
      <p:sp>
        <p:nvSpPr>
          <p:cNvPr id="4" name="Espace réservé de la date 3"/>
          <p:cNvSpPr>
            <a:spLocks noGrp="1"/>
          </p:cNvSpPr>
          <p:nvPr>
            <p:ph type="dt" sz="half" idx="10"/>
          </p:nvPr>
        </p:nvSpPr>
        <p:spPr/>
        <p:txBody>
          <a:bodyPr/>
          <a:lstStyle/>
          <a:p>
            <a:fld id="{1E2B2D86-686E-44F1-9D31-8414100BC689}"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68</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457200" indent="-457200"/>
            <a:r>
              <a:rPr lang="fr-FR" sz="1600" b="1" dirty="0">
                <a:ea typeface="ＭＳ Ｐゴシック" pitchFamily="34" charset="-128"/>
              </a:rPr>
              <a:t>Instauration d’une surtaxe sur les plus-values immobilières  supérieures à 50 K€</a:t>
            </a:r>
            <a:endParaRPr lang="fr-FR" sz="1400" dirty="0">
              <a:ea typeface="ＭＳ Ｐゴシック" pitchFamily="34" charset="-128"/>
            </a:endParaRPr>
          </a:p>
          <a:p>
            <a:pPr marL="457200" indent="-457200"/>
            <a:r>
              <a:rPr lang="fr-FR" sz="1600" b="1" dirty="0">
                <a:ea typeface="ＭＳ Ｐゴシック" pitchFamily="34" charset="-128"/>
              </a:rPr>
              <a:t>Entrée en vigueur: cessions à compter du 1</a:t>
            </a:r>
            <a:r>
              <a:rPr lang="fr-FR" sz="1600" b="1" baseline="30000" dirty="0">
                <a:ea typeface="ＭＳ Ｐゴシック" pitchFamily="34" charset="-128"/>
              </a:rPr>
              <a:t>er</a:t>
            </a:r>
            <a:r>
              <a:rPr lang="fr-FR" sz="1600" b="1" dirty="0">
                <a:ea typeface="ＭＳ Ｐゴシック" pitchFamily="34" charset="-128"/>
              </a:rPr>
              <a:t> janvier 2013 </a:t>
            </a:r>
            <a:r>
              <a:rPr lang="fr-FR" sz="1600" dirty="0">
                <a:ea typeface="ＭＳ Ｐゴシック" pitchFamily="34" charset="-128"/>
              </a:rPr>
              <a:t>(sauf si promesse de vente enregistrée avant le 7 décembre 2012)</a:t>
            </a:r>
          </a:p>
          <a:p>
            <a:pPr marL="457200" indent="-457200"/>
            <a:r>
              <a:rPr lang="fr-FR" sz="1600" b="1" dirty="0">
                <a:ea typeface="ＭＳ Ｐゴシック" pitchFamily="34" charset="-128"/>
              </a:rPr>
              <a:t>Redevables: </a:t>
            </a:r>
            <a:r>
              <a:rPr lang="fr-FR" sz="1600" dirty="0">
                <a:ea typeface="ＭＳ Ｐゴシック" pitchFamily="34" charset="-128"/>
              </a:rPr>
              <a:t>résidents ou non-résidents </a:t>
            </a:r>
          </a:p>
          <a:p>
            <a:pPr marL="457200" indent="-457200"/>
            <a:r>
              <a:rPr lang="fr-FR" sz="1600" b="1" dirty="0" smtClean="0">
                <a:ea typeface="ＭＳ Ｐゴシック" pitchFamily="34" charset="-128"/>
              </a:rPr>
              <a:t>Modalités </a:t>
            </a:r>
            <a:r>
              <a:rPr lang="fr-FR" sz="1600" b="1" dirty="0">
                <a:ea typeface="ＭＳ Ｐゴシック" pitchFamily="34" charset="-128"/>
              </a:rPr>
              <a:t>de calcul </a:t>
            </a:r>
            <a:r>
              <a:rPr lang="fr-FR" sz="1600" b="1" dirty="0" smtClean="0">
                <a:ea typeface="ＭＳ Ｐゴシック" pitchFamily="34" charset="-128"/>
              </a:rPr>
              <a:t>:</a:t>
            </a:r>
          </a:p>
          <a:p>
            <a:pPr marL="457200" indent="-457200"/>
            <a:endParaRPr lang="fr-FR" sz="1600" b="1" dirty="0">
              <a:ea typeface="ＭＳ Ｐゴシック" pitchFamily="34" charset="-128"/>
            </a:endParaRPr>
          </a:p>
          <a:p>
            <a:pPr marL="270000" lvl="1" indent="0">
              <a:buNone/>
            </a:pPr>
            <a:endParaRPr lang="fr-FR" sz="1400" dirty="0" smtClean="0">
              <a:ea typeface="ＭＳ Ｐゴシック" pitchFamily="34" charset="-128"/>
            </a:endParaRPr>
          </a:p>
          <a:p>
            <a:pPr marL="270000" lvl="1" indent="0">
              <a:buNone/>
            </a:pPr>
            <a:endParaRPr lang="fr-FR" sz="1400" dirty="0" smtClean="0">
              <a:ea typeface="ＭＳ Ｐゴシック" pitchFamily="34" charset="-128"/>
            </a:endParaRPr>
          </a:p>
          <a:p>
            <a:pPr marL="270000" lvl="1" indent="0">
              <a:buNone/>
            </a:pPr>
            <a:endParaRPr lang="fr-FR" sz="1400" dirty="0">
              <a:ea typeface="ＭＳ Ｐゴシック" pitchFamily="34" charset="-128"/>
            </a:endParaRPr>
          </a:p>
          <a:p>
            <a:pPr marL="270000" lvl="1" indent="0">
              <a:buNone/>
            </a:pPr>
            <a:endParaRPr lang="fr-FR" sz="1400" dirty="0" smtClean="0">
              <a:ea typeface="ＭＳ Ｐゴシック" pitchFamily="34" charset="-128"/>
            </a:endParaRPr>
          </a:p>
          <a:p>
            <a:pPr marL="270000" lvl="1" indent="0">
              <a:buNone/>
            </a:pPr>
            <a:endParaRPr lang="fr-FR" sz="1400" dirty="0" smtClean="0">
              <a:ea typeface="ＭＳ Ｐゴシック" pitchFamily="34" charset="-128"/>
            </a:endParaRPr>
          </a:p>
          <a:p>
            <a:pPr marL="270000" lvl="1" indent="0">
              <a:buNone/>
            </a:pPr>
            <a:endParaRPr lang="fr-FR" sz="1400" dirty="0" smtClean="0">
              <a:ea typeface="ＭＳ Ｐゴシック" pitchFamily="34" charset="-128"/>
            </a:endParaRPr>
          </a:p>
          <a:p>
            <a:pPr marL="270000" lvl="1" indent="0">
              <a:buNone/>
            </a:pPr>
            <a:r>
              <a:rPr lang="fr-FR" sz="1400" dirty="0" smtClean="0">
                <a:ea typeface="ＭＳ Ｐゴシック" pitchFamily="34" charset="-128"/>
              </a:rPr>
              <a:t>Le taux de la surtaxe s’applique sur le montant de la PV imposable (après prise en compte de l’abattement pour durée de détention), </a:t>
            </a:r>
            <a:r>
              <a:rPr lang="fr-FR" sz="1400" u="sng" dirty="0" smtClean="0">
                <a:ea typeface="ＭＳ Ｐゴシック" pitchFamily="34" charset="-128"/>
              </a:rPr>
              <a:t>dès le 1</a:t>
            </a:r>
            <a:r>
              <a:rPr lang="fr-FR" sz="1400" u="sng" baseline="30000" dirty="0" smtClean="0">
                <a:ea typeface="ＭＳ Ｐゴシック" pitchFamily="34" charset="-128"/>
              </a:rPr>
              <a:t>er</a:t>
            </a:r>
            <a:r>
              <a:rPr lang="fr-FR" sz="1400" u="sng" dirty="0" smtClean="0">
                <a:ea typeface="ＭＳ Ｐゴシック" pitchFamily="34" charset="-128"/>
              </a:rPr>
              <a:t> euro. </a:t>
            </a:r>
            <a:r>
              <a:rPr lang="fr-FR" sz="1400" dirty="0" smtClean="0">
                <a:ea typeface="ＭＳ Ｐゴシック" pitchFamily="34" charset="-128"/>
              </a:rPr>
              <a:t> Absence de progressivité.</a:t>
            </a:r>
            <a:endParaRPr lang="fr-FR" sz="1400" dirty="0">
              <a:ea typeface="ＭＳ Ｐゴシック" pitchFamily="34" charset="-128"/>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3789040"/>
            <a:ext cx="590350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965239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1.5. Plus-values immobilières</a:t>
            </a:r>
            <a:endParaRPr lang="fr-FR" sz="1800" dirty="0"/>
          </a:p>
        </p:txBody>
      </p:sp>
      <p:sp>
        <p:nvSpPr>
          <p:cNvPr id="4" name="Espace réservé de la date 3"/>
          <p:cNvSpPr>
            <a:spLocks noGrp="1"/>
          </p:cNvSpPr>
          <p:nvPr>
            <p:ph type="dt" sz="half" idx="10"/>
          </p:nvPr>
        </p:nvSpPr>
        <p:spPr/>
        <p:txBody>
          <a:bodyPr/>
          <a:lstStyle/>
          <a:p>
            <a:fld id="{B1A3D20A-F4C6-4EF0-A678-777E595287F7}"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69</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0" indent="0">
              <a:buNone/>
            </a:pPr>
            <a:endParaRPr lang="fr-FR" sz="1600" b="1" dirty="0" smtClean="0">
              <a:ea typeface="ＭＳ Ｐゴシック" pitchFamily="34" charset="-128"/>
            </a:endParaRPr>
          </a:p>
          <a:p>
            <a:pPr marL="0" indent="0">
              <a:buNone/>
            </a:pPr>
            <a:r>
              <a:rPr lang="fr-FR" sz="1600" b="1" dirty="0" smtClean="0">
                <a:ea typeface="ＭＳ Ｐゴシック" pitchFamily="34" charset="-128"/>
              </a:rPr>
              <a:t>Exonérations disponibles : </a:t>
            </a:r>
          </a:p>
          <a:p>
            <a:r>
              <a:rPr lang="fr-FR" sz="1600" dirty="0" smtClean="0">
                <a:ea typeface="ＭＳ Ｐゴシック" pitchFamily="34" charset="-128"/>
              </a:rPr>
              <a:t>Pour les </a:t>
            </a:r>
            <a:r>
              <a:rPr lang="fr-FR" sz="1600" b="1" dirty="0" smtClean="0">
                <a:ea typeface="ＭＳ Ｐゴシック" pitchFamily="34" charset="-128"/>
              </a:rPr>
              <a:t>résidents</a:t>
            </a:r>
            <a:r>
              <a:rPr lang="fr-FR" sz="1600" dirty="0" smtClean="0">
                <a:ea typeface="ＭＳ Ｐゴシック" pitchFamily="34" charset="-128"/>
              </a:rPr>
              <a:t> : </a:t>
            </a:r>
          </a:p>
          <a:p>
            <a:pPr lvl="1"/>
            <a:r>
              <a:rPr lang="fr-FR" sz="1400" dirty="0" smtClean="0">
                <a:ea typeface="ＭＳ Ｐゴシック" pitchFamily="34" charset="-128"/>
              </a:rPr>
              <a:t>Cession d’un bien détenu depuis plus de 30 ans</a:t>
            </a:r>
          </a:p>
          <a:p>
            <a:pPr lvl="1"/>
            <a:r>
              <a:rPr lang="fr-FR" sz="1400" dirty="0" smtClean="0">
                <a:ea typeface="ＭＳ Ｐゴシック" pitchFamily="34" charset="-128"/>
              </a:rPr>
              <a:t>Cession de la résidence principale</a:t>
            </a:r>
          </a:p>
          <a:p>
            <a:pPr lvl="1"/>
            <a:r>
              <a:rPr lang="fr-FR" sz="1400" dirty="0" smtClean="0">
                <a:ea typeface="ＭＳ Ｐゴシック" pitchFamily="34" charset="-128"/>
              </a:rPr>
              <a:t>Première cession d’un logement autre que la résidence principale (depuis LF pour 2012) (cas du cédant locataire de sa résidence principale).</a:t>
            </a:r>
          </a:p>
          <a:p>
            <a:r>
              <a:rPr lang="fr-FR" sz="1600" dirty="0" smtClean="0">
                <a:ea typeface="ＭＳ Ｐゴシック" pitchFamily="34" charset="-128"/>
              </a:rPr>
              <a:t>Pour les </a:t>
            </a:r>
            <a:r>
              <a:rPr lang="fr-FR" sz="1600" b="1" dirty="0" smtClean="0">
                <a:ea typeface="ＭＳ Ｐゴシック" pitchFamily="34" charset="-128"/>
              </a:rPr>
              <a:t>non-résidents</a:t>
            </a:r>
            <a:r>
              <a:rPr lang="fr-FR" sz="1600" dirty="0" smtClean="0">
                <a:ea typeface="ＭＳ Ｐゴシック" pitchFamily="34" charset="-128"/>
              </a:rPr>
              <a:t> : </a:t>
            </a:r>
          </a:p>
          <a:p>
            <a:pPr lvl="1"/>
            <a:r>
              <a:rPr lang="fr-FR" sz="1400" dirty="0" smtClean="0">
                <a:ea typeface="ＭＳ Ｐゴシック" pitchFamily="34" charset="-128"/>
              </a:rPr>
              <a:t>Cession d’un bien détenu depuis plus de 30 ans </a:t>
            </a:r>
          </a:p>
          <a:p>
            <a:pPr lvl="1"/>
            <a:r>
              <a:rPr lang="fr-FR" sz="1400" dirty="0" smtClean="0">
                <a:ea typeface="ＭＳ Ｐゴシック" pitchFamily="34" charset="-128"/>
              </a:rPr>
              <a:t>1</a:t>
            </a:r>
            <a:r>
              <a:rPr lang="fr-FR" sz="1400" baseline="30000" dirty="0" smtClean="0">
                <a:ea typeface="ＭＳ Ｐゴシック" pitchFamily="34" charset="-128"/>
              </a:rPr>
              <a:t>ère</a:t>
            </a:r>
            <a:r>
              <a:rPr lang="fr-FR" sz="1400" dirty="0" smtClean="0">
                <a:ea typeface="ＭＳ Ｐゴシック" pitchFamily="34" charset="-128"/>
              </a:rPr>
              <a:t> cession d’une habitation en France (article 150 U II, 2°CGI)</a:t>
            </a:r>
          </a:p>
          <a:p>
            <a:pPr lvl="2"/>
            <a:r>
              <a:rPr lang="fr-FR" sz="1200" dirty="0" smtClean="0">
                <a:ea typeface="ＭＳ Ｐゴシック" pitchFamily="34" charset="-128"/>
              </a:rPr>
              <a:t>Cédant ressortissant d’un Etat de l’UE ou EEE</a:t>
            </a:r>
          </a:p>
          <a:p>
            <a:pPr lvl="2"/>
            <a:r>
              <a:rPr lang="fr-FR" sz="1200" dirty="0" smtClean="0">
                <a:ea typeface="ＭＳ Ｐゴシック" pitchFamily="34" charset="-128"/>
              </a:rPr>
              <a:t>Domicile fiscal en France de manière continue pendant au moins 2 ans à un moment quelconque avant la cession </a:t>
            </a:r>
          </a:p>
          <a:p>
            <a:pPr lvl="2"/>
            <a:r>
              <a:rPr lang="fr-FR" sz="1200" dirty="0" smtClean="0">
                <a:ea typeface="ＭＳ Ｐゴシック" pitchFamily="34" charset="-128"/>
              </a:rPr>
              <a:t>Libre disposition du bien au moins depuis le 1</a:t>
            </a:r>
            <a:r>
              <a:rPr lang="fr-FR" sz="1200" baseline="30000" dirty="0" smtClean="0">
                <a:ea typeface="ＭＳ Ｐゴシック" pitchFamily="34" charset="-128"/>
              </a:rPr>
              <a:t>er</a:t>
            </a:r>
            <a:r>
              <a:rPr lang="fr-FR" sz="1200" dirty="0" smtClean="0">
                <a:ea typeface="ＭＳ Ｐゴシック" pitchFamily="34" charset="-128"/>
              </a:rPr>
              <a:t> janvier de l’année précédant celle de la cession </a:t>
            </a:r>
            <a:endParaRPr lang="fr-FR" sz="1200" dirty="0">
              <a:ea typeface="ＭＳ Ｐゴシック" pitchFamily="34" charset="-128"/>
            </a:endParaRPr>
          </a:p>
        </p:txBody>
      </p:sp>
    </p:spTree>
    <p:extLst>
      <p:ext uri="{BB962C8B-B14F-4D97-AF65-F5344CB8AC3E}">
        <p14:creationId xmlns:p14="http://schemas.microsoft.com/office/powerpoint/2010/main" val="361754477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1.6. Plus-values mobilières</a:t>
            </a:r>
            <a:endParaRPr lang="fr-FR" sz="1800" dirty="0"/>
          </a:p>
        </p:txBody>
      </p:sp>
      <p:sp>
        <p:nvSpPr>
          <p:cNvPr id="4" name="Espace réservé de la date 3"/>
          <p:cNvSpPr>
            <a:spLocks noGrp="1"/>
          </p:cNvSpPr>
          <p:nvPr>
            <p:ph type="dt" sz="half" idx="10"/>
          </p:nvPr>
        </p:nvSpPr>
        <p:spPr/>
        <p:txBody>
          <a:bodyPr/>
          <a:lstStyle/>
          <a:p>
            <a:fld id="{ED117A39-E335-4E20-9859-F2920D849E71}"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70</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457200" indent="-457200"/>
            <a:r>
              <a:rPr lang="fr-FR" sz="1600" b="1" dirty="0">
                <a:ea typeface="ＭＳ Ｐゴシック" pitchFamily="34" charset="-128"/>
              </a:rPr>
              <a:t>Régime actuel: </a:t>
            </a:r>
            <a:r>
              <a:rPr lang="fr-FR" sz="1600" dirty="0" smtClean="0">
                <a:ea typeface="ＭＳ Ｐゴシック" pitchFamily="34" charset="-128"/>
              </a:rPr>
              <a:t>taux de 19% +15,5% = </a:t>
            </a:r>
            <a:r>
              <a:rPr lang="fr-FR" sz="1600" b="1" dirty="0" smtClean="0">
                <a:ea typeface="ＭＳ Ｐゴシック" pitchFamily="34" charset="-128"/>
              </a:rPr>
              <a:t>34,5% </a:t>
            </a:r>
            <a:r>
              <a:rPr lang="fr-FR" sz="1600" dirty="0" smtClean="0">
                <a:ea typeface="ＭＳ Ｐゴシック" pitchFamily="34" charset="-128"/>
              </a:rPr>
              <a:t>(38,5% avec CESHR)</a:t>
            </a:r>
            <a:endParaRPr lang="fr-FR" sz="1600" dirty="0">
              <a:ea typeface="ＭＳ Ｐゴシック" pitchFamily="34" charset="-128"/>
            </a:endParaRPr>
          </a:p>
          <a:p>
            <a:pPr marL="457200" indent="-457200"/>
            <a:r>
              <a:rPr lang="fr-FR" sz="1600" b="1" dirty="0" smtClean="0">
                <a:ea typeface="ＭＳ Ｐゴシック" pitchFamily="34" charset="-128"/>
              </a:rPr>
              <a:t>Pour les PV réalisées en 2012 </a:t>
            </a:r>
            <a:r>
              <a:rPr lang="fr-FR" sz="1600" dirty="0" smtClean="0">
                <a:ea typeface="ＭＳ Ｐゴシック" pitchFamily="34" charset="-128"/>
              </a:rPr>
              <a:t>: </a:t>
            </a:r>
          </a:p>
          <a:p>
            <a:pPr marL="727200" lvl="1" indent="-457200"/>
            <a:r>
              <a:rPr lang="fr-FR" sz="1400" dirty="0">
                <a:ea typeface="Arial" pitchFamily="34" charset="0"/>
              </a:rPr>
              <a:t>Taux de </a:t>
            </a:r>
            <a:r>
              <a:rPr lang="fr-FR" sz="1400" dirty="0" smtClean="0">
                <a:ea typeface="Arial" pitchFamily="34" charset="0"/>
              </a:rPr>
              <a:t>24% </a:t>
            </a:r>
            <a:r>
              <a:rPr lang="fr-FR" sz="1400" dirty="0">
                <a:ea typeface="Arial" pitchFamily="34" charset="0"/>
              </a:rPr>
              <a:t>+</a:t>
            </a:r>
            <a:r>
              <a:rPr lang="fr-FR" sz="1400" dirty="0" smtClean="0">
                <a:ea typeface="Arial" pitchFamily="34" charset="0"/>
              </a:rPr>
              <a:t>15,5%= </a:t>
            </a:r>
            <a:r>
              <a:rPr lang="fr-FR" sz="1400" b="1" dirty="0" smtClean="0">
                <a:ea typeface="Arial" pitchFamily="34" charset="0"/>
              </a:rPr>
              <a:t>39,5% </a:t>
            </a:r>
            <a:r>
              <a:rPr lang="fr-FR" sz="1400" dirty="0" smtClean="0">
                <a:ea typeface="Arial" pitchFamily="34" charset="0"/>
              </a:rPr>
              <a:t>(43,5% avec CESHR</a:t>
            </a:r>
            <a:r>
              <a:rPr lang="fr-FR" sz="1400" dirty="0">
                <a:ea typeface="Arial" pitchFamily="34" charset="0"/>
              </a:rPr>
              <a:t>)</a:t>
            </a:r>
          </a:p>
          <a:p>
            <a:pPr marL="727200" lvl="1" indent="-457200"/>
            <a:r>
              <a:rPr lang="fr-FR" sz="1400" dirty="0" smtClean="0">
                <a:ea typeface="Arial" pitchFamily="34" charset="0"/>
              </a:rPr>
              <a:t>Taux préférentiel de 19% pour les dirigeants et salariés </a:t>
            </a:r>
          </a:p>
          <a:p>
            <a:pPr marL="457200" indent="-457200"/>
            <a:r>
              <a:rPr lang="fr-FR" sz="1600" b="1" dirty="0" smtClean="0">
                <a:ea typeface="ＭＳ Ｐゴシック" pitchFamily="34" charset="-128"/>
              </a:rPr>
              <a:t>Pour les PV réalisées en 2013</a:t>
            </a:r>
            <a:endParaRPr lang="fr-FR" sz="1600" b="1" dirty="0">
              <a:ea typeface="ＭＳ Ｐゴシック" pitchFamily="34" charset="-128"/>
            </a:endParaRPr>
          </a:p>
          <a:p>
            <a:pPr marL="727200" lvl="1" indent="-457200">
              <a:buFontTx/>
              <a:buChar char="•"/>
            </a:pPr>
            <a:r>
              <a:rPr lang="fr-FR" sz="1400" dirty="0" smtClean="0">
                <a:ea typeface="ＭＳ Ｐゴシック" pitchFamily="34" charset="-128"/>
              </a:rPr>
              <a:t>Basculement au barème progressif  </a:t>
            </a:r>
            <a:r>
              <a:rPr lang="fr-FR" sz="1400" dirty="0" smtClean="0">
                <a:ea typeface="ＭＳ Ｐゴシック" pitchFamily="34" charset="-128"/>
                <a:sym typeface="Wingdings" pitchFamily="2" charset="2"/>
              </a:rPr>
              <a:t> </a:t>
            </a:r>
            <a:r>
              <a:rPr lang="fr-FR" sz="1400" dirty="0" smtClean="0">
                <a:ea typeface="ＭＳ Ｐゴシック" pitchFamily="34" charset="-128"/>
              </a:rPr>
              <a:t> taux maximum de </a:t>
            </a:r>
            <a:r>
              <a:rPr lang="fr-FR" sz="1400" b="1" dirty="0" smtClean="0">
                <a:ea typeface="ＭＳ Ｐゴシック" pitchFamily="34" charset="-128"/>
              </a:rPr>
              <a:t>62,2% </a:t>
            </a:r>
            <a:endParaRPr lang="fr-FR" sz="1400" dirty="0" smtClean="0">
              <a:ea typeface="ＭＳ Ｐゴシック" pitchFamily="34" charset="-128"/>
            </a:endParaRPr>
          </a:p>
          <a:p>
            <a:pPr marL="727200" lvl="1" indent="-457200">
              <a:buFontTx/>
              <a:buChar char="•"/>
            </a:pPr>
            <a:r>
              <a:rPr lang="fr-FR" sz="1400" dirty="0" smtClean="0">
                <a:ea typeface="ＭＳ Ｐゴシック" pitchFamily="34" charset="-128"/>
              </a:rPr>
              <a:t>Abattement en fonction de la durée de détention (40% après 6 ans de détention)</a:t>
            </a:r>
          </a:p>
          <a:p>
            <a:pPr marL="1200150" lvl="2" indent="-285750">
              <a:lnSpc>
                <a:spcPct val="80000"/>
              </a:lnSpc>
              <a:spcAft>
                <a:spcPts val="600"/>
              </a:spcAft>
              <a:buFontTx/>
              <a:buChar char="-"/>
            </a:pPr>
            <a:r>
              <a:rPr lang="fr-FR" sz="1200" dirty="0">
                <a:ea typeface="Arial" pitchFamily="34" charset="0"/>
              </a:rPr>
              <a:t>20% pour une durée de 2 ans à moins de 4 ans,</a:t>
            </a:r>
          </a:p>
          <a:p>
            <a:pPr marL="1200150" lvl="2" indent="-285750">
              <a:lnSpc>
                <a:spcPct val="80000"/>
              </a:lnSpc>
              <a:spcAft>
                <a:spcPts val="600"/>
              </a:spcAft>
              <a:buFontTx/>
              <a:buChar char="-"/>
            </a:pPr>
            <a:r>
              <a:rPr lang="fr-FR" sz="1200" dirty="0">
                <a:ea typeface="Arial" pitchFamily="34" charset="0"/>
              </a:rPr>
              <a:t>30% pour une durée de 4 ans à moins de </a:t>
            </a:r>
            <a:r>
              <a:rPr lang="fr-FR" sz="1200" dirty="0" smtClean="0">
                <a:ea typeface="Arial" pitchFamily="34" charset="0"/>
              </a:rPr>
              <a:t>6 ans</a:t>
            </a:r>
            <a:r>
              <a:rPr lang="fr-FR" sz="1200" dirty="0">
                <a:ea typeface="Arial" pitchFamily="34" charset="0"/>
              </a:rPr>
              <a:t>,</a:t>
            </a:r>
          </a:p>
          <a:p>
            <a:pPr marL="1200150" lvl="2" indent="-285750">
              <a:lnSpc>
                <a:spcPct val="80000"/>
              </a:lnSpc>
              <a:spcAft>
                <a:spcPts val="600"/>
              </a:spcAft>
              <a:buFontTx/>
              <a:buChar char="-"/>
            </a:pPr>
            <a:r>
              <a:rPr lang="fr-FR" sz="1200" dirty="0">
                <a:ea typeface="Arial" pitchFamily="34" charset="0"/>
              </a:rPr>
              <a:t>40% en cas de détention d</a:t>
            </a:r>
            <a:r>
              <a:rPr lang="fr-FR" altLang="fr-FR" sz="1200" dirty="0">
                <a:ea typeface="Arial" pitchFamily="34" charset="0"/>
              </a:rPr>
              <a:t>’</a:t>
            </a:r>
            <a:r>
              <a:rPr lang="fr-FR" sz="1200" dirty="0">
                <a:ea typeface="Arial" pitchFamily="34" charset="0"/>
              </a:rPr>
              <a:t>au moins 6 ans</a:t>
            </a:r>
            <a:r>
              <a:rPr lang="fr-FR" sz="1200" dirty="0" smtClean="0">
                <a:ea typeface="Arial" pitchFamily="34" charset="0"/>
              </a:rPr>
              <a:t>.</a:t>
            </a:r>
            <a:r>
              <a:rPr lang="fr-FR" sz="1400" dirty="0">
                <a:ea typeface="Arial" pitchFamily="34" charset="0"/>
              </a:rPr>
              <a:t> </a:t>
            </a:r>
            <a:r>
              <a:rPr lang="fr-FR" sz="1200" dirty="0" smtClean="0">
                <a:ea typeface="Arial" pitchFamily="34" charset="0"/>
              </a:rPr>
              <a:t>=&gt; taux effectif de </a:t>
            </a:r>
            <a:r>
              <a:rPr lang="fr-FR" sz="1200" b="1" dirty="0" smtClean="0">
                <a:ea typeface="Arial" pitchFamily="34" charset="0"/>
              </a:rPr>
              <a:t>44,2% </a:t>
            </a:r>
            <a:r>
              <a:rPr lang="fr-FR" sz="1200" dirty="0" smtClean="0">
                <a:ea typeface="Arial" pitchFamily="34" charset="0"/>
              </a:rPr>
              <a:t>(après déduction CSG)</a:t>
            </a:r>
            <a:endParaRPr lang="fr-FR" sz="1200" dirty="0" smtClean="0">
              <a:ea typeface="ＭＳ Ｐゴシック" pitchFamily="34" charset="-128"/>
            </a:endParaRPr>
          </a:p>
          <a:p>
            <a:pPr marL="727200" lvl="1" indent="-457200"/>
            <a:r>
              <a:rPr lang="fr-FR" sz="1400" dirty="0">
                <a:ea typeface="Arial" pitchFamily="34" charset="0"/>
              </a:rPr>
              <a:t>La CSG devient déductible à hauteur de 5,1%</a:t>
            </a:r>
          </a:p>
          <a:p>
            <a:pPr marL="727200" lvl="1" indent="-457200"/>
            <a:r>
              <a:rPr lang="fr-FR" sz="1400" dirty="0">
                <a:ea typeface="Arial" pitchFamily="34" charset="0"/>
              </a:rPr>
              <a:t>Taux préférentiel de 19% pour les dirigeants et salariés</a:t>
            </a:r>
          </a:p>
          <a:p>
            <a:pPr marL="457200" indent="-457200"/>
            <a:r>
              <a:rPr lang="fr-FR" sz="1600" dirty="0" smtClean="0">
                <a:ea typeface="ＭＳ Ｐゴシック" pitchFamily="34" charset="-128"/>
              </a:rPr>
              <a:t>PV réalisées par les </a:t>
            </a:r>
            <a:r>
              <a:rPr lang="fr-FR" sz="1600" b="1" dirty="0" smtClean="0">
                <a:ea typeface="ＭＳ Ｐゴシック" pitchFamily="34" charset="-128"/>
              </a:rPr>
              <a:t>non-résidents</a:t>
            </a:r>
            <a:r>
              <a:rPr lang="fr-FR" sz="1600" dirty="0" smtClean="0">
                <a:ea typeface="ＭＳ Ｐゴシック" pitchFamily="34" charset="-128"/>
              </a:rPr>
              <a:t>: prélèvement de l’article 244 bis B porté à </a:t>
            </a:r>
            <a:r>
              <a:rPr lang="fr-FR" sz="1600" b="1" dirty="0" smtClean="0">
                <a:ea typeface="ＭＳ Ｐゴシック" pitchFamily="34" charset="-128"/>
              </a:rPr>
              <a:t>45%</a:t>
            </a:r>
            <a:endParaRPr lang="fr-FR" sz="1600" b="1" dirty="0">
              <a:ea typeface="ＭＳ Ｐゴシック" pitchFamily="34" charset="-128"/>
            </a:endParaRPr>
          </a:p>
          <a:p>
            <a:pPr marL="0" indent="0">
              <a:buNone/>
            </a:pPr>
            <a:endParaRPr lang="fr-FR" b="1" dirty="0" smtClean="0">
              <a:ea typeface="ＭＳ Ｐゴシック" pitchFamily="34" charset="-128"/>
            </a:endParaRPr>
          </a:p>
          <a:p>
            <a:pPr marL="0" indent="0">
              <a:buNone/>
            </a:pPr>
            <a:endParaRPr lang="fr-FR" b="1" dirty="0">
              <a:ea typeface="ＭＳ Ｐゴシック" pitchFamily="34" charset="-128"/>
            </a:endParaRPr>
          </a:p>
          <a:p>
            <a:pPr marL="0" indent="0">
              <a:buNone/>
            </a:pPr>
            <a:endParaRPr lang="fr-FR" b="1" dirty="0" smtClean="0">
              <a:ea typeface="ＭＳ Ｐゴシック" pitchFamily="34" charset="-128"/>
            </a:endParaRPr>
          </a:p>
          <a:p>
            <a:pPr marL="0" indent="0">
              <a:buNone/>
            </a:pPr>
            <a:r>
              <a:rPr lang="fr-FR" sz="1600" dirty="0" smtClean="0">
                <a:ea typeface="ＭＳ Ｐゴシック" pitchFamily="34" charset="-128"/>
              </a:rPr>
              <a:t>* Majoré le cas échéant de la CESHR de 3% ou 4%</a:t>
            </a:r>
            <a:endParaRPr lang="fr-FR" sz="1600" dirty="0">
              <a:ea typeface="ＭＳ Ｐゴシック" pitchFamily="34" charset="-128"/>
            </a:endParaRPr>
          </a:p>
        </p:txBody>
      </p:sp>
    </p:spTree>
    <p:extLst>
      <p:ext uri="{BB962C8B-B14F-4D97-AF65-F5344CB8AC3E}">
        <p14:creationId xmlns:p14="http://schemas.microsoft.com/office/powerpoint/2010/main" val="307093543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1.6. Plus-values mobilières - régimes de faveur</a:t>
            </a:r>
            <a:endParaRPr lang="fr-FR" sz="1800" dirty="0"/>
          </a:p>
        </p:txBody>
      </p:sp>
      <p:sp>
        <p:nvSpPr>
          <p:cNvPr id="4" name="Espace réservé de la date 3"/>
          <p:cNvSpPr>
            <a:spLocks noGrp="1"/>
          </p:cNvSpPr>
          <p:nvPr>
            <p:ph type="dt" sz="half" idx="10"/>
          </p:nvPr>
        </p:nvSpPr>
        <p:spPr/>
        <p:txBody>
          <a:bodyPr/>
          <a:lstStyle/>
          <a:p>
            <a:fld id="{30428CFF-AAAB-4E1B-A566-1159A1B8A925}"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71</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457200" indent="-457200"/>
            <a:r>
              <a:rPr lang="fr-FR" sz="1600" b="1" dirty="0" smtClean="0">
                <a:ea typeface="ＭＳ Ｐゴシック" pitchFamily="34" charset="-128"/>
              </a:rPr>
              <a:t>Conditions du régime des dirigeants et salariés</a:t>
            </a:r>
          </a:p>
          <a:p>
            <a:pPr marL="727200" lvl="1" indent="-457200"/>
            <a:r>
              <a:rPr lang="fr-FR" sz="1400" dirty="0">
                <a:ea typeface="ＭＳ Ｐゴシック" pitchFamily="34" charset="-128"/>
              </a:rPr>
              <a:t>Conditions relatives aux fonctions (salariés ou dirigeants </a:t>
            </a:r>
            <a:r>
              <a:rPr lang="fr-FR" sz="1400" dirty="0" smtClean="0">
                <a:ea typeface="ＭＳ Ｐゴシック" pitchFamily="34" charset="-128"/>
              </a:rPr>
              <a:t>ISF)</a:t>
            </a:r>
            <a:endParaRPr lang="fr-FR" sz="1400" dirty="0">
              <a:ea typeface="ＭＳ Ｐゴシック" pitchFamily="34" charset="-128"/>
            </a:endParaRPr>
          </a:p>
          <a:p>
            <a:pPr marL="727200" lvl="1" indent="-457200"/>
            <a:r>
              <a:rPr lang="fr-FR" sz="1400" dirty="0">
                <a:ea typeface="ＭＳ Ｐゴシック" pitchFamily="34" charset="-128"/>
              </a:rPr>
              <a:t>Titres détenus depuis au moins 5 ans,  </a:t>
            </a:r>
          </a:p>
          <a:p>
            <a:pPr marL="727200" lvl="1" indent="-457200"/>
            <a:r>
              <a:rPr lang="fr-FR" sz="1400" dirty="0">
                <a:ea typeface="ＭＳ Ｐゴシック" pitchFamily="34" charset="-128"/>
              </a:rPr>
              <a:t>Détention avec le groupe familial de 10 % au moins pendant au moins 2 ans au cours des 10 années précédentes, et</a:t>
            </a:r>
          </a:p>
          <a:p>
            <a:pPr marL="727200" lvl="1" indent="-457200"/>
            <a:r>
              <a:rPr lang="fr-FR" sz="1400" dirty="0">
                <a:ea typeface="ＭＳ Ｐゴシック" pitchFamily="34" charset="-128"/>
              </a:rPr>
              <a:t>Détention d</a:t>
            </a:r>
            <a:r>
              <a:rPr lang="fr-FR" altLang="fr-FR" sz="1400" dirty="0">
                <a:ea typeface="ＭＳ Ｐゴシック" pitchFamily="34" charset="-128"/>
              </a:rPr>
              <a:t>’</a:t>
            </a:r>
            <a:r>
              <a:rPr lang="fr-FR" sz="1400" dirty="0">
                <a:ea typeface="ＭＳ Ｐゴシック" pitchFamily="34" charset="-128"/>
              </a:rPr>
              <a:t>encore au moins 2% à la date de la cession</a:t>
            </a:r>
            <a:r>
              <a:rPr lang="fr-FR" sz="1400" dirty="0" smtClean="0">
                <a:ea typeface="ＭＳ Ｐゴシック" pitchFamily="34" charset="-128"/>
              </a:rPr>
              <a:t>.</a:t>
            </a:r>
            <a:endParaRPr lang="fr-FR" sz="1400" dirty="0">
              <a:ea typeface="ＭＳ Ｐゴシック" pitchFamily="34" charset="-128"/>
            </a:endParaRPr>
          </a:p>
          <a:p>
            <a:pPr marL="457200" indent="-457200"/>
            <a:r>
              <a:rPr lang="fr-FR" sz="1600" b="1" dirty="0" smtClean="0">
                <a:ea typeface="ＭＳ Ｐゴシック" pitchFamily="34" charset="-128"/>
              </a:rPr>
              <a:t>Aménagements du régime des départs en retraite (150-0 D ter)</a:t>
            </a:r>
          </a:p>
          <a:p>
            <a:pPr marL="727200" lvl="1" indent="-457200"/>
            <a:r>
              <a:rPr lang="fr-FR" sz="1400" dirty="0" smtClean="0">
                <a:ea typeface="ＭＳ Ｐゴシック" pitchFamily="34" charset="-128"/>
              </a:rPr>
              <a:t>Exonération complète d’IR en cas de détention depuis plus de 8 ans</a:t>
            </a:r>
          </a:p>
          <a:p>
            <a:pPr marL="727200" lvl="1" indent="-457200"/>
            <a:r>
              <a:rPr lang="fr-FR" sz="1400" dirty="0" smtClean="0">
                <a:ea typeface="ＭＳ Ｐゴシック" pitchFamily="34" charset="-128"/>
              </a:rPr>
              <a:t>Application des prélèvements sociaux (15,5%) et de la CESHR (3% ou 4%)</a:t>
            </a:r>
          </a:p>
          <a:p>
            <a:pPr marL="727200" lvl="1" indent="-457200"/>
            <a:r>
              <a:rPr lang="fr-FR" sz="1400" dirty="0" smtClean="0">
                <a:ea typeface="ＭＳ Ｐゴシック" pitchFamily="34" charset="-128"/>
              </a:rPr>
              <a:t>Régime reconduit jusqu’au 31 décembre 2017 </a:t>
            </a:r>
          </a:p>
          <a:p>
            <a:pPr marL="727200" lvl="1" indent="-457200"/>
            <a:r>
              <a:rPr lang="fr-FR" sz="1400" dirty="0" smtClean="0">
                <a:ea typeface="ＭＳ Ｐゴシック" pitchFamily="34" charset="-128"/>
              </a:rPr>
              <a:t>Suppression de la date d’acquisition des titres</a:t>
            </a:r>
            <a:endParaRPr lang="fr-FR" sz="1400" dirty="0">
              <a:ea typeface="ＭＳ Ｐゴシック" pitchFamily="34" charset="-128"/>
            </a:endParaRPr>
          </a:p>
          <a:p>
            <a:pPr marL="457200" indent="-457200"/>
            <a:r>
              <a:rPr lang="fr-FR" sz="1600" b="1" dirty="0" smtClean="0">
                <a:ea typeface="ＭＳ Ｐゴシック" pitchFamily="34" charset="-128"/>
              </a:rPr>
              <a:t>Report et exonération sous condition de remploi (150-0 D bis)</a:t>
            </a:r>
          </a:p>
          <a:p>
            <a:pPr marL="727200" lvl="1" indent="-457200"/>
            <a:r>
              <a:rPr lang="fr-FR" sz="1400" dirty="0">
                <a:ea typeface="ＭＳ Ｐゴシック" pitchFamily="34" charset="-128"/>
              </a:rPr>
              <a:t>Réduction à 24 mois du délai de réinvestissement (au lieu de 36)</a:t>
            </a:r>
          </a:p>
          <a:p>
            <a:pPr marL="727200" lvl="1" indent="-457200"/>
            <a:r>
              <a:rPr lang="fr-FR" sz="1400" dirty="0">
                <a:ea typeface="ＭＳ Ｐゴシック" pitchFamily="34" charset="-128"/>
              </a:rPr>
              <a:t>Engagement de réinvestissement sur 50% de la PV nette de prélèvements sociaux (au lieu de 80%) (exonération à hauteur du pourcentage réinvesti)</a:t>
            </a:r>
          </a:p>
        </p:txBody>
      </p:sp>
    </p:spTree>
    <p:extLst>
      <p:ext uri="{BB962C8B-B14F-4D97-AF65-F5344CB8AC3E}">
        <p14:creationId xmlns:p14="http://schemas.microsoft.com/office/powerpoint/2010/main" val="135705245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1.6. Mesures anti-abus</a:t>
            </a:r>
            <a:endParaRPr lang="fr-FR" sz="1800" dirty="0"/>
          </a:p>
        </p:txBody>
      </p:sp>
      <p:sp>
        <p:nvSpPr>
          <p:cNvPr id="4" name="Espace réservé de la date 3"/>
          <p:cNvSpPr>
            <a:spLocks noGrp="1"/>
          </p:cNvSpPr>
          <p:nvPr>
            <p:ph type="dt" sz="half" idx="10"/>
          </p:nvPr>
        </p:nvSpPr>
        <p:spPr/>
        <p:txBody>
          <a:bodyPr/>
          <a:lstStyle/>
          <a:p>
            <a:fld id="{7A7C9CB9-AD8D-4FFE-9C73-FE1B0452D373}"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72</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457200" indent="-457200"/>
            <a:r>
              <a:rPr lang="fr-FR" sz="1600" b="1" dirty="0" smtClean="0">
                <a:ea typeface="ＭＳ Ｐゴシック" pitchFamily="34" charset="-128"/>
              </a:rPr>
              <a:t>Mesures anti-abus introduites par la LFR III 2012</a:t>
            </a:r>
          </a:p>
          <a:p>
            <a:pPr marL="727200" lvl="1" indent="-457200"/>
            <a:r>
              <a:rPr lang="fr-FR" sz="1600" dirty="0" smtClean="0">
                <a:ea typeface="ＭＳ Ｐゴシック" pitchFamily="34" charset="-128"/>
              </a:rPr>
              <a:t>Apport-cession</a:t>
            </a:r>
          </a:p>
          <a:p>
            <a:pPr marL="727200" lvl="1" indent="-457200"/>
            <a:r>
              <a:rPr lang="fr-FR" sz="1600" dirty="0" smtClean="0">
                <a:ea typeface="ＭＳ Ｐゴシック" pitchFamily="34" charset="-128"/>
              </a:rPr>
              <a:t>Cession-donation : mesure censurée par le CC</a:t>
            </a:r>
          </a:p>
          <a:p>
            <a:pPr marL="727200" lvl="1" indent="-457200"/>
            <a:r>
              <a:rPr lang="fr-FR" sz="1600" dirty="0" smtClean="0">
                <a:ea typeface="ＭＳ Ｐゴシック" pitchFamily="34" charset="-128"/>
              </a:rPr>
              <a:t>Cession temporaire d’usufruit</a:t>
            </a:r>
          </a:p>
          <a:p>
            <a:pPr marL="457200" indent="-457200"/>
            <a:r>
              <a:rPr lang="fr-FR" sz="1600" dirty="0" smtClean="0">
                <a:ea typeface="ＭＳ Ｐゴシック" pitchFamily="34" charset="-128"/>
              </a:rPr>
              <a:t>Mesures entrant en vigueur au </a:t>
            </a:r>
            <a:r>
              <a:rPr lang="fr-FR" sz="1600" b="1" dirty="0" smtClean="0">
                <a:ea typeface="ＭＳ Ｐゴシック" pitchFamily="34" charset="-128"/>
              </a:rPr>
              <a:t>14 novembre 2012</a:t>
            </a:r>
          </a:p>
          <a:p>
            <a:pPr marL="457200" indent="-457200"/>
            <a:r>
              <a:rPr lang="fr-FR" sz="1600" b="1" dirty="0">
                <a:ea typeface="ＭＳ Ｐゴシック" pitchFamily="34" charset="-128"/>
              </a:rPr>
              <a:t>Les schémas d’optimisation fiscale dans le viseur :</a:t>
            </a:r>
          </a:p>
          <a:p>
            <a:pPr marL="0" indent="0">
              <a:buNone/>
            </a:pPr>
            <a:r>
              <a:rPr lang="fr-FR" sz="1600" dirty="0" smtClean="0">
                <a:ea typeface="ＭＳ Ｐゴシック" pitchFamily="34" charset="-128"/>
              </a:rPr>
              <a:t>Le </a:t>
            </a:r>
            <a:r>
              <a:rPr lang="fr-FR" sz="1600" dirty="0">
                <a:ea typeface="ＭＳ Ｐゴシック" pitchFamily="34" charset="-128"/>
              </a:rPr>
              <a:t>troisième projet de loi de finances rectificative pour 2012 entend combattre certains schémas qualifiés par le ministre délégué au budget « </a:t>
            </a:r>
            <a:r>
              <a:rPr lang="fr-FR" sz="1600" i="1" dirty="0">
                <a:ea typeface="ＭＳ Ｐゴシック" pitchFamily="34" charset="-128"/>
              </a:rPr>
              <a:t>d’abusifs, non pas que ceux-ci soient illégaux [mais que] trop souvent la preuve de l’abus de droit et son éventuelle sanction sont aléatoires</a:t>
            </a:r>
            <a:r>
              <a:rPr lang="fr-FR" sz="1600" dirty="0">
                <a:ea typeface="ＭＳ Ｐゴシック" pitchFamily="34" charset="-128"/>
              </a:rPr>
              <a:t> ». </a:t>
            </a:r>
          </a:p>
          <a:p>
            <a:pPr marL="0" indent="0">
              <a:buNone/>
            </a:pPr>
            <a:r>
              <a:rPr lang="fr-FR" sz="1600" dirty="0" smtClean="0">
                <a:ea typeface="ＭＳ Ｐゴシック" pitchFamily="34" charset="-128"/>
              </a:rPr>
              <a:t>(</a:t>
            </a:r>
            <a:r>
              <a:rPr lang="fr-FR" sz="1600" dirty="0">
                <a:ea typeface="ＭＳ Ｐゴシック" pitchFamily="34" charset="-128"/>
              </a:rPr>
              <a:t>Audition de M. Jérôme </a:t>
            </a:r>
            <a:r>
              <a:rPr lang="fr-FR" sz="1600" dirty="0" err="1">
                <a:ea typeface="ＭＳ Ｐゴシック" pitchFamily="34" charset="-128"/>
              </a:rPr>
              <a:t>Cahuzac</a:t>
            </a:r>
            <a:r>
              <a:rPr lang="fr-FR" sz="1600" dirty="0">
                <a:ea typeface="ＭＳ Ｐゴシック" pitchFamily="34" charset="-128"/>
              </a:rPr>
              <a:t> sur le projet de loi de finances rectificative pour 2012, commission des finances de l’assemblée nationale, 14 novembre 2012).</a:t>
            </a:r>
          </a:p>
          <a:p>
            <a:pPr marL="0" indent="0">
              <a:buNone/>
            </a:pPr>
            <a:r>
              <a:rPr lang="fr-FR" sz="1600" dirty="0" smtClean="0">
                <a:ea typeface="ＭＳ Ｐゴシック" pitchFamily="34" charset="-128"/>
              </a:rPr>
              <a:t>Il </a:t>
            </a:r>
            <a:r>
              <a:rPr lang="fr-FR" sz="1600" dirty="0">
                <a:ea typeface="ＭＳ Ｐゴシック" pitchFamily="34" charset="-128"/>
              </a:rPr>
              <a:t>s’agit donc de légiférer … pour combattre des schémas souvent validés par la jurisprudence.</a:t>
            </a:r>
          </a:p>
          <a:p>
            <a:pPr marL="457200" indent="-457200"/>
            <a:endParaRPr lang="fr-FR" sz="1600" b="1" dirty="0">
              <a:ea typeface="ＭＳ Ｐゴシック" pitchFamily="34" charset="-128"/>
            </a:endParaRPr>
          </a:p>
        </p:txBody>
      </p:sp>
    </p:spTree>
    <p:extLst>
      <p:ext uri="{BB962C8B-B14F-4D97-AF65-F5344CB8AC3E}">
        <p14:creationId xmlns:p14="http://schemas.microsoft.com/office/powerpoint/2010/main" val="27203801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1.7. Mesures anti-abus</a:t>
            </a:r>
            <a:endParaRPr lang="fr-FR" sz="1800" dirty="0"/>
          </a:p>
        </p:txBody>
      </p:sp>
      <p:sp>
        <p:nvSpPr>
          <p:cNvPr id="4" name="Espace réservé de la date 3"/>
          <p:cNvSpPr>
            <a:spLocks noGrp="1"/>
          </p:cNvSpPr>
          <p:nvPr>
            <p:ph type="dt" sz="half" idx="10"/>
          </p:nvPr>
        </p:nvSpPr>
        <p:spPr/>
        <p:txBody>
          <a:bodyPr/>
          <a:lstStyle/>
          <a:p>
            <a:fld id="{7A56C72C-990A-4D81-8292-013B25F7B9FA}"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73</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r>
              <a:rPr lang="fr-FR" b="1" dirty="0" smtClean="0">
                <a:ea typeface="ＭＳ Ｐゴシック" pitchFamily="34" charset="-128"/>
              </a:rPr>
              <a:t>Régime de l’apport cession</a:t>
            </a:r>
          </a:p>
          <a:p>
            <a:pPr marL="857250" lvl="1" indent="-409575">
              <a:lnSpc>
                <a:spcPct val="90000"/>
              </a:lnSpc>
            </a:pPr>
            <a:r>
              <a:rPr lang="fr-FR" sz="1400" dirty="0">
                <a:ea typeface="Arial" pitchFamily="34" charset="0"/>
              </a:rPr>
              <a:t>Présentation des opérations d’apport cession </a:t>
            </a:r>
          </a:p>
          <a:p>
            <a:pPr marL="857250" lvl="1" indent="-409575">
              <a:lnSpc>
                <a:spcPct val="90000"/>
              </a:lnSpc>
            </a:pPr>
            <a:r>
              <a:rPr lang="fr-FR" sz="1400" dirty="0">
                <a:ea typeface="Arial" pitchFamily="34" charset="0"/>
              </a:rPr>
              <a:t>Validation sous réserve par la jurisprudence</a:t>
            </a:r>
          </a:p>
          <a:p>
            <a:pPr>
              <a:buFontTx/>
              <a:buChar char="-"/>
            </a:pPr>
            <a:r>
              <a:rPr lang="fr-FR" sz="1600" b="1" dirty="0" smtClean="0">
                <a:ea typeface="ＭＳ Ｐゴシック" pitchFamily="34" charset="-128"/>
              </a:rPr>
              <a:t>Nouvel article 150-0 B ter : </a:t>
            </a:r>
          </a:p>
          <a:p>
            <a:pPr marL="857250" lvl="1" indent="-409575">
              <a:lnSpc>
                <a:spcPct val="90000"/>
              </a:lnSpc>
            </a:pPr>
            <a:r>
              <a:rPr lang="fr-FR" sz="1400" dirty="0">
                <a:ea typeface="Arial" pitchFamily="34" charset="0"/>
              </a:rPr>
              <a:t>Régime de report qui se substitue au mécanisme de sursis</a:t>
            </a:r>
          </a:p>
          <a:p>
            <a:pPr marL="857250" lvl="1" indent="-409575">
              <a:lnSpc>
                <a:spcPct val="90000"/>
              </a:lnSpc>
            </a:pPr>
            <a:r>
              <a:rPr lang="fr-FR" sz="1400" dirty="0">
                <a:ea typeface="Arial" pitchFamily="34" charset="0"/>
              </a:rPr>
              <a:t>Report automatique (le </a:t>
            </a:r>
            <a:r>
              <a:rPr lang="fr-FR" sz="1400" dirty="0" smtClean="0">
                <a:ea typeface="Arial" pitchFamily="34" charset="0"/>
              </a:rPr>
              <a:t>PLFR </a:t>
            </a:r>
            <a:r>
              <a:rPr lang="fr-FR" sz="1400" dirty="0">
                <a:ea typeface="Arial" pitchFamily="34" charset="0"/>
              </a:rPr>
              <a:t>subordonnait le report à un agrément)</a:t>
            </a:r>
          </a:p>
          <a:p>
            <a:pPr marL="457200" indent="-457200">
              <a:lnSpc>
                <a:spcPct val="90000"/>
              </a:lnSpc>
            </a:pPr>
            <a:r>
              <a:rPr lang="fr-FR" sz="1600" dirty="0" smtClean="0">
                <a:ea typeface="ＭＳ Ｐゴシック" pitchFamily="34" charset="-128"/>
              </a:rPr>
              <a:t>Le </a:t>
            </a:r>
            <a:r>
              <a:rPr lang="fr-FR" sz="1600" dirty="0">
                <a:ea typeface="ＭＳ Ｐゴシック" pitchFamily="34" charset="-128"/>
              </a:rPr>
              <a:t>report tombe si:</a:t>
            </a:r>
          </a:p>
          <a:p>
            <a:pPr marL="857250" lvl="1" indent="-409575">
              <a:lnSpc>
                <a:spcPct val="90000"/>
              </a:lnSpc>
            </a:pPr>
            <a:r>
              <a:rPr lang="fr-FR" sz="1400" dirty="0">
                <a:ea typeface="Arial" pitchFamily="34" charset="0"/>
              </a:rPr>
              <a:t>Cession à titre onéreux, rachat ou remboursement des </a:t>
            </a:r>
            <a:r>
              <a:rPr lang="fr-FR" sz="1400" u="sng" dirty="0">
                <a:ea typeface="Arial" pitchFamily="34" charset="0"/>
              </a:rPr>
              <a:t>titres reçus lors de l</a:t>
            </a:r>
            <a:r>
              <a:rPr lang="fr-FR" altLang="fr-FR" sz="1400" u="sng" dirty="0">
                <a:ea typeface="Arial" pitchFamily="34" charset="0"/>
              </a:rPr>
              <a:t>’</a:t>
            </a:r>
            <a:r>
              <a:rPr lang="fr-FR" sz="1400" u="sng" dirty="0">
                <a:ea typeface="Arial" pitchFamily="34" charset="0"/>
              </a:rPr>
              <a:t>apport</a:t>
            </a:r>
            <a:r>
              <a:rPr lang="fr-FR" sz="1400" dirty="0">
                <a:ea typeface="Arial" pitchFamily="34" charset="0"/>
              </a:rPr>
              <a:t> ;</a:t>
            </a:r>
          </a:p>
          <a:p>
            <a:pPr marL="857250" lvl="1" indent="-409575">
              <a:lnSpc>
                <a:spcPct val="90000"/>
              </a:lnSpc>
            </a:pPr>
            <a:r>
              <a:rPr lang="fr-FR" sz="1400" dirty="0">
                <a:ea typeface="Arial" pitchFamily="34" charset="0"/>
              </a:rPr>
              <a:t>Cession à titre onéreux, rachat ou remboursement </a:t>
            </a:r>
            <a:r>
              <a:rPr lang="fr-FR" sz="1400" u="sng" dirty="0">
                <a:ea typeface="Arial" pitchFamily="34" charset="0"/>
              </a:rPr>
              <a:t>des titres apportés</a:t>
            </a:r>
            <a:r>
              <a:rPr lang="fr-FR" sz="1400" dirty="0">
                <a:ea typeface="Arial" pitchFamily="34" charset="0"/>
              </a:rPr>
              <a:t> dans les</a:t>
            </a:r>
            <a:r>
              <a:rPr lang="fr-FR" sz="1400" b="1" dirty="0">
                <a:ea typeface="Arial" pitchFamily="34" charset="0"/>
              </a:rPr>
              <a:t> 3 ans </a:t>
            </a:r>
            <a:r>
              <a:rPr lang="fr-FR" sz="1400" dirty="0">
                <a:ea typeface="Arial" pitchFamily="34" charset="0"/>
              </a:rPr>
              <a:t>suivant l</a:t>
            </a:r>
            <a:r>
              <a:rPr lang="fr-FR" altLang="fr-FR" sz="1400" dirty="0">
                <a:ea typeface="Arial" pitchFamily="34" charset="0"/>
              </a:rPr>
              <a:t>’</a:t>
            </a:r>
            <a:r>
              <a:rPr lang="fr-FR" sz="1400" dirty="0">
                <a:ea typeface="Arial" pitchFamily="34" charset="0"/>
              </a:rPr>
              <a:t>apport, sauf si réinvestissement de </a:t>
            </a:r>
            <a:r>
              <a:rPr lang="fr-FR" sz="1400" b="1" dirty="0">
                <a:ea typeface="Arial" pitchFamily="34" charset="0"/>
              </a:rPr>
              <a:t>50% </a:t>
            </a:r>
            <a:r>
              <a:rPr lang="fr-FR" sz="1400" dirty="0">
                <a:ea typeface="Arial" pitchFamily="34" charset="0"/>
              </a:rPr>
              <a:t>du produit de </a:t>
            </a:r>
            <a:r>
              <a:rPr lang="fr-FR" sz="1400" dirty="0" smtClean="0">
                <a:ea typeface="Arial" pitchFamily="34" charset="0"/>
              </a:rPr>
              <a:t>cession (et non de la PV) </a:t>
            </a:r>
            <a:r>
              <a:rPr lang="fr-FR" sz="1400" dirty="0">
                <a:ea typeface="Arial" pitchFamily="34" charset="0"/>
              </a:rPr>
              <a:t>dans les </a:t>
            </a:r>
            <a:r>
              <a:rPr lang="fr-FR" sz="1400" b="1" dirty="0">
                <a:ea typeface="Arial" pitchFamily="34" charset="0"/>
              </a:rPr>
              <a:t>2 ans </a:t>
            </a:r>
            <a:r>
              <a:rPr lang="fr-FR" sz="1400" dirty="0">
                <a:ea typeface="Arial" pitchFamily="34" charset="0"/>
              </a:rPr>
              <a:t>suivant la cession. Pour le réinvestissement, plus de souplesse en cas de souscription qu</a:t>
            </a:r>
            <a:r>
              <a:rPr lang="fr-FR" altLang="fr-FR" sz="1400" dirty="0">
                <a:ea typeface="Arial" pitchFamily="34" charset="0"/>
              </a:rPr>
              <a:t>’</a:t>
            </a:r>
            <a:r>
              <a:rPr lang="fr-FR" sz="1400" dirty="0">
                <a:ea typeface="Arial" pitchFamily="34" charset="0"/>
              </a:rPr>
              <a:t>en cas d</a:t>
            </a:r>
            <a:r>
              <a:rPr lang="fr-FR" altLang="fr-FR" sz="1400" dirty="0">
                <a:ea typeface="Arial" pitchFamily="34" charset="0"/>
              </a:rPr>
              <a:t>’</a:t>
            </a:r>
            <a:r>
              <a:rPr lang="fr-FR" sz="1400" dirty="0">
                <a:ea typeface="Arial" pitchFamily="34" charset="0"/>
              </a:rPr>
              <a:t>acquisition de titres</a:t>
            </a:r>
          </a:p>
          <a:p>
            <a:pPr marL="857250" lvl="1" indent="-409575">
              <a:lnSpc>
                <a:spcPct val="90000"/>
              </a:lnSpc>
            </a:pPr>
            <a:r>
              <a:rPr lang="fr-FR" sz="1400" dirty="0">
                <a:ea typeface="Arial" pitchFamily="34" charset="0"/>
              </a:rPr>
              <a:t>Donation suivie d</a:t>
            </a:r>
            <a:r>
              <a:rPr lang="fr-FR" altLang="fr-FR" sz="1400" dirty="0">
                <a:ea typeface="Arial" pitchFamily="34" charset="0"/>
              </a:rPr>
              <a:t>’</a:t>
            </a:r>
            <a:r>
              <a:rPr lang="fr-FR" sz="1400" dirty="0">
                <a:ea typeface="Arial" pitchFamily="34" charset="0"/>
              </a:rPr>
              <a:t>une cession dans les 18 mois par le donataire (imposition du donataire)</a:t>
            </a:r>
          </a:p>
          <a:p>
            <a:pPr marL="857250" lvl="1" indent="-409575">
              <a:lnSpc>
                <a:spcPct val="90000"/>
              </a:lnSpc>
            </a:pPr>
            <a:r>
              <a:rPr lang="fr-FR" sz="1400" dirty="0">
                <a:ea typeface="Arial" pitchFamily="34" charset="0"/>
              </a:rPr>
              <a:t>Si la cession intervient après un délai de 3 ans, il n</a:t>
            </a:r>
            <a:r>
              <a:rPr lang="fr-FR" altLang="fr-FR" sz="1400" dirty="0">
                <a:ea typeface="Arial" pitchFamily="34" charset="0"/>
              </a:rPr>
              <a:t>’</a:t>
            </a:r>
            <a:r>
              <a:rPr lang="fr-FR" sz="1400" dirty="0">
                <a:ea typeface="Arial" pitchFamily="34" charset="0"/>
              </a:rPr>
              <a:t>y a plus d</a:t>
            </a:r>
            <a:r>
              <a:rPr lang="fr-FR" altLang="fr-FR" sz="1400" dirty="0">
                <a:ea typeface="Arial" pitchFamily="34" charset="0"/>
              </a:rPr>
              <a:t>’</a:t>
            </a:r>
            <a:r>
              <a:rPr lang="fr-FR" sz="1400" dirty="0">
                <a:ea typeface="Arial" pitchFamily="34" charset="0"/>
              </a:rPr>
              <a:t>obligation de réinvestissement pour conserver le report… du moins selon l</a:t>
            </a:r>
            <a:r>
              <a:rPr lang="fr-FR" altLang="fr-FR" sz="1400" dirty="0">
                <a:ea typeface="Arial" pitchFamily="34" charset="0"/>
              </a:rPr>
              <a:t>’</a:t>
            </a:r>
            <a:r>
              <a:rPr lang="fr-FR" sz="1400" dirty="0">
                <a:ea typeface="Arial" pitchFamily="34" charset="0"/>
              </a:rPr>
              <a:t>exposé des motifs) </a:t>
            </a:r>
          </a:p>
          <a:p>
            <a:pPr lvl="2">
              <a:buFontTx/>
              <a:buChar char="-"/>
            </a:pPr>
            <a:endParaRPr lang="fr-FR" sz="1200" b="1" dirty="0">
              <a:ea typeface="ＭＳ Ｐゴシック" pitchFamily="34" charset="-128"/>
            </a:endParaRPr>
          </a:p>
          <a:p>
            <a:pPr marL="270000" lvl="1" indent="0">
              <a:buNone/>
            </a:pPr>
            <a:endParaRPr lang="fr-FR" sz="1400" b="1" dirty="0" smtClean="0">
              <a:ea typeface="ＭＳ Ｐゴシック" pitchFamily="34" charset="-128"/>
            </a:endParaRPr>
          </a:p>
          <a:p>
            <a:pPr marL="270000" lvl="1" indent="0">
              <a:buNone/>
            </a:pPr>
            <a:endParaRPr lang="fr-FR" sz="1400" b="1" dirty="0" smtClean="0">
              <a:ea typeface="ＭＳ Ｐゴシック" pitchFamily="34" charset="-128"/>
            </a:endParaRPr>
          </a:p>
          <a:p>
            <a:pPr marL="270000" lvl="1" indent="0">
              <a:buNone/>
            </a:pPr>
            <a:endParaRPr lang="fr-FR" sz="1400" b="1" dirty="0">
              <a:ea typeface="ＭＳ Ｐゴシック" pitchFamily="34" charset="-128"/>
            </a:endParaRPr>
          </a:p>
        </p:txBody>
      </p:sp>
    </p:spTree>
    <p:extLst>
      <p:ext uri="{BB962C8B-B14F-4D97-AF65-F5344CB8AC3E}">
        <p14:creationId xmlns:p14="http://schemas.microsoft.com/office/powerpoint/2010/main" val="3483437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1.7. Mesures anti-abus</a:t>
            </a:r>
            <a:endParaRPr lang="fr-FR" sz="1800" dirty="0"/>
          </a:p>
        </p:txBody>
      </p:sp>
      <p:sp>
        <p:nvSpPr>
          <p:cNvPr id="4" name="Espace réservé de la date 3"/>
          <p:cNvSpPr>
            <a:spLocks noGrp="1"/>
          </p:cNvSpPr>
          <p:nvPr>
            <p:ph type="dt" sz="half" idx="10"/>
          </p:nvPr>
        </p:nvSpPr>
        <p:spPr/>
        <p:txBody>
          <a:bodyPr/>
          <a:lstStyle/>
          <a:p>
            <a:fld id="{614A7E4E-5F42-477F-A71E-000A2FDE7CFF}"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74</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457200" indent="-457200"/>
            <a:r>
              <a:rPr lang="fr-FR" sz="1600" b="1" dirty="0" smtClean="0">
                <a:ea typeface="ＭＳ Ｐゴシック" pitchFamily="34" charset="-128"/>
              </a:rPr>
              <a:t>Donation-cession (censurée) :</a:t>
            </a:r>
            <a:endParaRPr lang="fr-FR" sz="1600" b="1" dirty="0">
              <a:ea typeface="ＭＳ Ｐゴシック" pitchFamily="34" charset="-128"/>
            </a:endParaRPr>
          </a:p>
        </p:txBody>
      </p:sp>
      <p:sp>
        <p:nvSpPr>
          <p:cNvPr id="7" name="Rectangle 6"/>
          <p:cNvSpPr/>
          <p:nvPr/>
        </p:nvSpPr>
        <p:spPr>
          <a:xfrm>
            <a:off x="467544" y="2420888"/>
            <a:ext cx="8280920" cy="3970318"/>
          </a:xfrm>
          <a:prstGeom prst="rect">
            <a:avLst/>
          </a:prstGeom>
        </p:spPr>
        <p:txBody>
          <a:bodyPr wrap="square">
            <a:spAutoFit/>
          </a:bodyPr>
          <a:lstStyle/>
          <a:p>
            <a:r>
              <a:rPr lang="fr-FR" dirty="0" smtClean="0"/>
              <a:t>Objectif : conditionner </a:t>
            </a:r>
            <a:r>
              <a:rPr lang="fr-FR" dirty="0"/>
              <a:t>l’avantage fiscal lié à la donation de titres avant cession, apport ou annulation à un délai de conservation de 18 mois </a:t>
            </a:r>
            <a:r>
              <a:rPr lang="fr-FR" dirty="0" smtClean="0"/>
              <a:t>par </a:t>
            </a:r>
            <a:r>
              <a:rPr lang="fr-FR" dirty="0"/>
              <a:t>le bénéficiaire de la donation. </a:t>
            </a:r>
          </a:p>
          <a:p>
            <a:endParaRPr lang="fr-FR" dirty="0" smtClean="0"/>
          </a:p>
          <a:p>
            <a:endParaRPr lang="fr-FR" dirty="0" smtClean="0"/>
          </a:p>
          <a:p>
            <a:endParaRPr lang="fr-FR" dirty="0"/>
          </a:p>
          <a:p>
            <a:endParaRPr lang="fr-FR" dirty="0" smtClean="0"/>
          </a:p>
          <a:p>
            <a:endParaRPr lang="fr-FR" dirty="0"/>
          </a:p>
          <a:p>
            <a:endParaRPr lang="fr-FR" dirty="0" smtClean="0"/>
          </a:p>
          <a:p>
            <a:endParaRPr lang="fr-FR" dirty="0" smtClean="0"/>
          </a:p>
          <a:p>
            <a:endParaRPr lang="fr-FR" dirty="0"/>
          </a:p>
          <a:p>
            <a:endParaRPr lang="fr-FR" dirty="0" smtClean="0"/>
          </a:p>
          <a:p>
            <a:r>
              <a:rPr lang="fr-FR" dirty="0" smtClean="0"/>
              <a:t>Censure du CC  </a:t>
            </a:r>
          </a:p>
          <a:p>
            <a:endParaRPr lang="fr-F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356992"/>
            <a:ext cx="4707359" cy="19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ZoneTexte 5"/>
          <p:cNvSpPr txBox="1">
            <a:spLocks noChangeArrowheads="1"/>
          </p:cNvSpPr>
          <p:nvPr/>
        </p:nvSpPr>
        <p:spPr bwMode="auto">
          <a:xfrm>
            <a:off x="6500813" y="5391943"/>
            <a:ext cx="2214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fr-FR" sz="1200" dirty="0">
                <a:cs typeface="Arial" pitchFamily="34" charset="0"/>
              </a:rPr>
              <a:t>(*) quid des droits et de la condition de prise en charge par le donataire ?</a:t>
            </a:r>
            <a:endParaRPr lang="fr-FR" sz="1200" dirty="0"/>
          </a:p>
        </p:txBody>
      </p:sp>
    </p:spTree>
    <p:extLst>
      <p:ext uri="{BB962C8B-B14F-4D97-AF65-F5344CB8AC3E}">
        <p14:creationId xmlns:p14="http://schemas.microsoft.com/office/powerpoint/2010/main" val="5460226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1.7. Mesures </a:t>
            </a:r>
            <a:r>
              <a:rPr lang="fr-FR" sz="1800" dirty="0"/>
              <a:t>anti-abus</a:t>
            </a:r>
          </a:p>
        </p:txBody>
      </p:sp>
      <p:sp>
        <p:nvSpPr>
          <p:cNvPr id="4" name="Espace réservé de la date 3"/>
          <p:cNvSpPr>
            <a:spLocks noGrp="1"/>
          </p:cNvSpPr>
          <p:nvPr>
            <p:ph type="dt" sz="half" idx="10"/>
          </p:nvPr>
        </p:nvSpPr>
        <p:spPr/>
        <p:txBody>
          <a:bodyPr/>
          <a:lstStyle/>
          <a:p>
            <a:fld id="{0090C8F5-0CC7-4067-AE52-1920C84D587F}"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75</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457200" indent="-457200"/>
            <a:r>
              <a:rPr lang="fr-FR" sz="1600" b="1" dirty="0" smtClean="0">
                <a:ea typeface="ＭＳ Ｐゴシック" pitchFamily="34" charset="-128"/>
              </a:rPr>
              <a:t>Cession temporaire d’usufruit :</a:t>
            </a:r>
          </a:p>
          <a:p>
            <a:pPr marL="457200" indent="-457200">
              <a:lnSpc>
                <a:spcPct val="90000"/>
              </a:lnSpc>
            </a:pPr>
            <a:r>
              <a:rPr lang="fr-FR" sz="1600" dirty="0">
                <a:ea typeface="ＭＳ Ｐゴシック" pitchFamily="34" charset="-128"/>
              </a:rPr>
              <a:t>Schéma combattu par le PFR 2012 –III visait à convertir un flux de revenus futurs en une plus-value soumise à une fiscalité souvent plus avantageuse :</a:t>
            </a:r>
          </a:p>
          <a:p>
            <a:pPr lvl="2">
              <a:lnSpc>
                <a:spcPct val="90000"/>
              </a:lnSpc>
              <a:buFont typeface="Arial" pitchFamily="34" charset="0"/>
              <a:buChar char="•"/>
            </a:pPr>
            <a:r>
              <a:rPr lang="fr-FR" sz="1200" dirty="0">
                <a:ea typeface="ＭＳ Ｐゴシック" pitchFamily="34" charset="-128"/>
              </a:rPr>
              <a:t>exonération en cas de détention supérieure à 30 ans</a:t>
            </a:r>
          </a:p>
          <a:p>
            <a:pPr lvl="2">
              <a:lnSpc>
                <a:spcPct val="90000"/>
              </a:lnSpc>
              <a:buFont typeface="Arial" pitchFamily="34" charset="0"/>
              <a:buChar char="•"/>
            </a:pPr>
            <a:r>
              <a:rPr lang="fr-FR" sz="1200" dirty="0">
                <a:ea typeface="ＭＳ Ｐゴシック" pitchFamily="34" charset="-128"/>
              </a:rPr>
              <a:t>acquisition par une SC à l</a:t>
            </a:r>
            <a:r>
              <a:rPr lang="fr-FR" altLang="fr-FR" sz="1200" dirty="0">
                <a:ea typeface="ＭＳ Ｐゴシック" pitchFamily="34" charset="-128"/>
              </a:rPr>
              <a:t>’</a:t>
            </a:r>
            <a:r>
              <a:rPr lang="fr-FR" sz="1200" dirty="0">
                <a:ea typeface="ＭＳ Ｐゴシック" pitchFamily="34" charset="-128"/>
              </a:rPr>
              <a:t>IS générant pas ou peu de profit imposable du fait des amortissements et de la charge financière. </a:t>
            </a:r>
          </a:p>
          <a:p>
            <a:pPr marL="457200" indent="-457200">
              <a:lnSpc>
                <a:spcPct val="90000"/>
              </a:lnSpc>
            </a:pPr>
            <a:r>
              <a:rPr lang="fr-FR" sz="1600" b="1" dirty="0">
                <a:ea typeface="ＭＳ Ｐゴシック" pitchFamily="34" charset="-128"/>
              </a:rPr>
              <a:t>A compter du 14 novembre 2012 : </a:t>
            </a:r>
            <a:r>
              <a:rPr lang="fr-FR" sz="1600" dirty="0">
                <a:ea typeface="ＭＳ Ｐゴシック" pitchFamily="34" charset="-128"/>
              </a:rPr>
              <a:t>la cession d</a:t>
            </a:r>
            <a:r>
              <a:rPr lang="fr-FR" altLang="fr-FR" sz="1600" dirty="0">
                <a:ea typeface="ＭＳ Ｐゴシック" pitchFamily="34" charset="-128"/>
              </a:rPr>
              <a:t>’</a:t>
            </a:r>
            <a:r>
              <a:rPr lang="fr-FR" sz="1600" dirty="0">
                <a:ea typeface="ＭＳ Ｐゴシック" pitchFamily="34" charset="-128"/>
              </a:rPr>
              <a:t>un usufruit temporaire serait taxée selon les mêmes modalités que les revenus </a:t>
            </a:r>
            <a:r>
              <a:rPr lang="fr-FR" sz="1600" dirty="0" err="1">
                <a:ea typeface="ＭＳ Ｐゴシック" pitchFamily="34" charset="-128"/>
              </a:rPr>
              <a:t>tirés</a:t>
            </a:r>
            <a:r>
              <a:rPr lang="fr-FR" sz="1600" dirty="0">
                <a:ea typeface="ＭＳ Ｐゴシック" pitchFamily="34" charset="-128"/>
              </a:rPr>
              <a:t> de l</a:t>
            </a:r>
            <a:r>
              <a:rPr lang="fr-FR" altLang="fr-FR" sz="1600" dirty="0">
                <a:ea typeface="ＭＳ Ｐゴシック" pitchFamily="34" charset="-128"/>
              </a:rPr>
              <a:t>’</a:t>
            </a:r>
            <a:r>
              <a:rPr lang="fr-FR" sz="1600" dirty="0">
                <a:ea typeface="ＭＳ Ｐゴシック" pitchFamily="34" charset="-128"/>
              </a:rPr>
              <a:t>actif sous-jacent (revenus fonciers pour les immeubles, dividendes pour les droits sociaux).  </a:t>
            </a:r>
          </a:p>
          <a:p>
            <a:pPr lvl="2">
              <a:lnSpc>
                <a:spcPct val="90000"/>
              </a:lnSpc>
              <a:buFont typeface="Arial" pitchFamily="34" charset="0"/>
              <a:buChar char="•"/>
            </a:pPr>
            <a:r>
              <a:rPr lang="fr-FR" sz="1200" dirty="0">
                <a:ea typeface="ＭＳ Ｐゴシック" pitchFamily="34" charset="-128"/>
              </a:rPr>
              <a:t>L</a:t>
            </a:r>
            <a:r>
              <a:rPr lang="fr-FR" altLang="fr-FR" sz="1200" dirty="0">
                <a:ea typeface="ＭＳ Ｐゴシック" pitchFamily="34" charset="-128"/>
              </a:rPr>
              <a:t>’</a:t>
            </a:r>
            <a:r>
              <a:rPr lang="fr-FR" sz="1200" dirty="0">
                <a:ea typeface="ＭＳ Ｐゴシック" pitchFamily="34" charset="-128"/>
              </a:rPr>
              <a:t>avantage fiscal serait neutralisé.</a:t>
            </a:r>
          </a:p>
          <a:p>
            <a:pPr lvl="2">
              <a:lnSpc>
                <a:spcPct val="90000"/>
              </a:lnSpc>
              <a:buFont typeface="Arial" pitchFamily="34" charset="0"/>
              <a:buChar char="•"/>
            </a:pPr>
            <a:r>
              <a:rPr lang="fr-FR" sz="1200" dirty="0">
                <a:ea typeface="ＭＳ Ｐゴシック" pitchFamily="34" charset="-128"/>
              </a:rPr>
              <a:t>Concernerait toutes les cessions (tiers ou société contrôlée par le contribuable)</a:t>
            </a:r>
          </a:p>
          <a:p>
            <a:pPr marL="457200" indent="-457200">
              <a:lnSpc>
                <a:spcPct val="90000"/>
              </a:lnSpc>
            </a:pPr>
            <a:r>
              <a:rPr lang="fr-FR" sz="1600" b="1" dirty="0" smtClean="0">
                <a:ea typeface="ＭＳ Ｐゴシック" pitchFamily="34" charset="-128"/>
              </a:rPr>
              <a:t>Ne </a:t>
            </a:r>
            <a:r>
              <a:rPr lang="fr-FR" sz="1600" b="1" dirty="0">
                <a:ea typeface="ＭＳ Ｐゴシック" pitchFamily="34" charset="-128"/>
              </a:rPr>
              <a:t>concerne pas </a:t>
            </a:r>
            <a:r>
              <a:rPr lang="fr-FR" sz="1600" b="1" dirty="0" smtClean="0">
                <a:ea typeface="ＭＳ Ｐゴシック" pitchFamily="34" charset="-128"/>
              </a:rPr>
              <a:t>:</a:t>
            </a:r>
          </a:p>
          <a:p>
            <a:pPr lvl="2">
              <a:lnSpc>
                <a:spcPct val="90000"/>
              </a:lnSpc>
              <a:buFont typeface="Arial" pitchFamily="34" charset="0"/>
              <a:buChar char="•"/>
            </a:pPr>
            <a:r>
              <a:rPr lang="fr-FR" sz="1200" dirty="0" smtClean="0">
                <a:ea typeface="ＭＳ Ｐゴシック" pitchFamily="34" charset="-128"/>
              </a:rPr>
              <a:t>les </a:t>
            </a:r>
            <a:r>
              <a:rPr lang="fr-FR" sz="1200" dirty="0">
                <a:ea typeface="ＭＳ Ｐゴシック" pitchFamily="34" charset="-128"/>
              </a:rPr>
              <a:t>cessions d</a:t>
            </a:r>
            <a:r>
              <a:rPr lang="fr-FR" altLang="fr-FR" sz="1200" dirty="0">
                <a:ea typeface="ＭＳ Ｐゴシック" pitchFamily="34" charset="-128"/>
              </a:rPr>
              <a:t>’</a:t>
            </a:r>
            <a:r>
              <a:rPr lang="fr-FR" sz="1200" dirty="0">
                <a:ea typeface="ＭＳ Ｐゴシック" pitchFamily="34" charset="-128"/>
              </a:rPr>
              <a:t>usufruit viager</a:t>
            </a:r>
          </a:p>
          <a:p>
            <a:pPr lvl="2">
              <a:lnSpc>
                <a:spcPct val="90000"/>
              </a:lnSpc>
              <a:buFont typeface="Arial" pitchFamily="34" charset="0"/>
              <a:buChar char="•"/>
            </a:pPr>
            <a:r>
              <a:rPr lang="fr-FR" sz="1200" dirty="0" smtClean="0">
                <a:ea typeface="ＭＳ Ｐゴシック" pitchFamily="34" charset="-128"/>
              </a:rPr>
              <a:t>les </a:t>
            </a:r>
            <a:r>
              <a:rPr lang="fr-FR" sz="1200" dirty="0">
                <a:ea typeface="ＭＳ Ｐゴシック" pitchFamily="34" charset="-128"/>
              </a:rPr>
              <a:t>donations d</a:t>
            </a:r>
            <a:r>
              <a:rPr lang="fr-FR" altLang="fr-FR" sz="1200" dirty="0">
                <a:ea typeface="ＭＳ Ｐゴシック" pitchFamily="34" charset="-128"/>
              </a:rPr>
              <a:t>’</a:t>
            </a:r>
            <a:r>
              <a:rPr lang="fr-FR" sz="1200" dirty="0">
                <a:ea typeface="ＭＳ Ｐゴシック" pitchFamily="34" charset="-128"/>
              </a:rPr>
              <a:t>usufruit temporaire </a:t>
            </a:r>
          </a:p>
          <a:p>
            <a:pPr lvl="2">
              <a:lnSpc>
                <a:spcPct val="90000"/>
              </a:lnSpc>
              <a:buFont typeface="Arial" pitchFamily="34" charset="0"/>
              <a:buChar char="•"/>
            </a:pPr>
            <a:r>
              <a:rPr lang="fr-FR" sz="1200" dirty="0" smtClean="0">
                <a:ea typeface="ＭＳ Ｐゴシック" pitchFamily="34" charset="-128"/>
              </a:rPr>
              <a:t>l</a:t>
            </a:r>
            <a:r>
              <a:rPr lang="fr-FR" altLang="fr-FR" sz="1200" dirty="0" smtClean="0">
                <a:ea typeface="ＭＳ Ｐゴシック" pitchFamily="34" charset="-128"/>
              </a:rPr>
              <a:t>’</a:t>
            </a:r>
            <a:r>
              <a:rPr lang="fr-FR" sz="1200" dirty="0" smtClean="0">
                <a:ea typeface="ＭＳ Ｐゴシック" pitchFamily="34" charset="-128"/>
              </a:rPr>
              <a:t>usufruit </a:t>
            </a:r>
            <a:r>
              <a:rPr lang="fr-FR" sz="1200" dirty="0">
                <a:ea typeface="ＭＳ Ｐゴシック" pitchFamily="34" charset="-128"/>
              </a:rPr>
              <a:t>locatif social </a:t>
            </a:r>
          </a:p>
          <a:p>
            <a:pPr lvl="2">
              <a:lnSpc>
                <a:spcPct val="90000"/>
              </a:lnSpc>
              <a:buFont typeface="Arial" pitchFamily="34" charset="0"/>
              <a:buChar char="•"/>
            </a:pPr>
            <a:r>
              <a:rPr lang="fr-FR" sz="1200" dirty="0" smtClean="0">
                <a:ea typeface="ＭＳ Ｐゴシック" pitchFamily="34" charset="-128"/>
              </a:rPr>
              <a:t>la </a:t>
            </a:r>
            <a:r>
              <a:rPr lang="fr-FR" sz="1200" dirty="0">
                <a:ea typeface="ＭＳ Ｐゴシック" pitchFamily="34" charset="-128"/>
              </a:rPr>
              <a:t>2de cession à titre onéreux du même usufruit temporaire</a:t>
            </a:r>
          </a:p>
          <a:p>
            <a:pPr marL="457200" indent="-457200"/>
            <a:endParaRPr lang="fr-FR" sz="1600" b="1" dirty="0" smtClean="0">
              <a:ea typeface="ＭＳ Ｐゴシック" pitchFamily="34" charset="-128"/>
            </a:endParaRPr>
          </a:p>
          <a:p>
            <a:pPr marL="457200" indent="-457200"/>
            <a:endParaRPr lang="fr-FR" sz="1600" b="1" dirty="0">
              <a:ea typeface="ＭＳ Ｐゴシック" pitchFamily="34" charset="-128"/>
            </a:endParaRPr>
          </a:p>
        </p:txBody>
      </p:sp>
    </p:spTree>
    <p:extLst>
      <p:ext uri="{BB962C8B-B14F-4D97-AF65-F5344CB8AC3E}">
        <p14:creationId xmlns:p14="http://schemas.microsoft.com/office/powerpoint/2010/main" val="303448941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1. Impôt sur le revenu</a:t>
            </a:r>
            <a:r>
              <a:rPr lang="fr-FR" dirty="0" smtClean="0"/>
              <a:t/>
            </a:r>
            <a:br>
              <a:rPr lang="fr-FR" dirty="0" smtClean="0"/>
            </a:br>
            <a:r>
              <a:rPr lang="fr-FR" sz="1800" dirty="0" smtClean="0"/>
              <a:t>1.8. Quelles stratégies ?</a:t>
            </a:r>
            <a:endParaRPr lang="fr-FR" sz="1800" dirty="0"/>
          </a:p>
        </p:txBody>
      </p:sp>
      <p:sp>
        <p:nvSpPr>
          <p:cNvPr id="4" name="Espace réservé de la date 3"/>
          <p:cNvSpPr>
            <a:spLocks noGrp="1"/>
          </p:cNvSpPr>
          <p:nvPr>
            <p:ph type="dt" sz="half" idx="10"/>
          </p:nvPr>
        </p:nvSpPr>
        <p:spPr/>
        <p:txBody>
          <a:bodyPr/>
          <a:lstStyle/>
          <a:p>
            <a:fld id="{C64BABC1-1F45-42C6-A2D9-94D8E91A8A89}"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76</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sp>
        <p:nvSpPr>
          <p:cNvPr id="11" name="Espace réservé du contenu 10"/>
          <p:cNvSpPr>
            <a:spLocks noGrp="1"/>
          </p:cNvSpPr>
          <p:nvPr>
            <p:ph idx="1"/>
          </p:nvPr>
        </p:nvSpPr>
        <p:spPr>
          <a:xfrm>
            <a:off x="381336" y="1988840"/>
            <a:ext cx="8367128" cy="4320480"/>
          </a:xfrm>
        </p:spPr>
        <p:txBody>
          <a:bodyPr/>
          <a:lstStyle/>
          <a:p>
            <a:pPr marL="457200" indent="-457200"/>
            <a:r>
              <a:rPr lang="fr-FR" sz="1600" b="1" dirty="0" smtClean="0">
                <a:ea typeface="ＭＳ Ｐゴシック" pitchFamily="34" charset="-128"/>
              </a:rPr>
              <a:t>Limitation des revenus</a:t>
            </a:r>
          </a:p>
          <a:p>
            <a:pPr marL="727200" lvl="1" indent="-457200"/>
            <a:r>
              <a:rPr lang="fr-FR" sz="1400" dirty="0" smtClean="0">
                <a:ea typeface="ＭＳ Ｐゴシック" pitchFamily="34" charset="-128"/>
              </a:rPr>
              <a:t>Lissage des revenus (structure IS, étalement de la plus-value…)</a:t>
            </a:r>
          </a:p>
          <a:p>
            <a:pPr marL="270000" lvl="1" indent="0">
              <a:buNone/>
            </a:pPr>
            <a:endParaRPr lang="fr-FR" sz="1400" dirty="0" smtClean="0">
              <a:ea typeface="ＭＳ Ｐゴシック" pitchFamily="34" charset="-128"/>
            </a:endParaRPr>
          </a:p>
          <a:p>
            <a:pPr marL="457200" indent="-457200"/>
            <a:r>
              <a:rPr lang="fr-FR" sz="1600" b="1" dirty="0" smtClean="0">
                <a:ea typeface="ＭＳ Ｐゴシック" pitchFamily="34" charset="-128"/>
              </a:rPr>
              <a:t>Outils à fiscalité ad-hoc </a:t>
            </a:r>
          </a:p>
          <a:p>
            <a:pPr marL="727200" lvl="1" indent="-457200"/>
            <a:r>
              <a:rPr lang="fr-FR" sz="1400" dirty="0" smtClean="0">
                <a:ea typeface="ＭＳ Ｐゴシック" pitchFamily="34" charset="-128"/>
              </a:rPr>
              <a:t>PEA, assurance-vie ou contrat de capitalisation, stratégies combinatoires…</a:t>
            </a:r>
          </a:p>
          <a:p>
            <a:pPr marL="270000" lvl="1" indent="0">
              <a:buNone/>
            </a:pPr>
            <a:endParaRPr lang="fr-FR" sz="1400" dirty="0" smtClean="0">
              <a:ea typeface="ＭＳ Ｐゴシック" pitchFamily="34" charset="-128"/>
            </a:endParaRPr>
          </a:p>
          <a:p>
            <a:pPr marL="457200" indent="-457200"/>
            <a:r>
              <a:rPr lang="fr-FR" sz="1600" b="1" dirty="0" smtClean="0">
                <a:ea typeface="ＭＳ Ｐゴシック" pitchFamily="34" charset="-128"/>
              </a:rPr>
              <a:t>Dilution des revenus au sein de la famille</a:t>
            </a:r>
          </a:p>
          <a:p>
            <a:pPr marL="727200" lvl="1" indent="-457200"/>
            <a:r>
              <a:rPr lang="fr-FR" sz="1400" dirty="0" smtClean="0">
                <a:ea typeface="ＭＳ Ｐゴシック" pitchFamily="34" charset="-128"/>
              </a:rPr>
              <a:t>Donation temporaire d’usufruit</a:t>
            </a:r>
          </a:p>
          <a:p>
            <a:pPr marL="727200" lvl="1" indent="-457200"/>
            <a:r>
              <a:rPr lang="fr-FR" sz="1400" dirty="0" smtClean="0">
                <a:ea typeface="ＭＳ Ｐゴシック" pitchFamily="34" charset="-128"/>
              </a:rPr>
              <a:t>Donation en pleine-propriété</a:t>
            </a:r>
          </a:p>
          <a:p>
            <a:pPr marL="727200" lvl="1" indent="-457200"/>
            <a:r>
              <a:rPr lang="fr-FR" sz="1400" dirty="0" smtClean="0">
                <a:ea typeface="ＭＳ Ｐゴシック" pitchFamily="34" charset="-128"/>
              </a:rPr>
              <a:t>Détachement du foyer fiscal</a:t>
            </a:r>
          </a:p>
          <a:p>
            <a:pPr marL="457200" indent="-457200"/>
            <a:endParaRPr lang="fr-FR" sz="1600" b="1" dirty="0">
              <a:ea typeface="ＭＳ Ｐゴシック" pitchFamily="34" charset="-128"/>
            </a:endParaRPr>
          </a:p>
        </p:txBody>
      </p:sp>
    </p:spTree>
    <p:extLst>
      <p:ext uri="{BB962C8B-B14F-4D97-AF65-F5344CB8AC3E}">
        <p14:creationId xmlns:p14="http://schemas.microsoft.com/office/powerpoint/2010/main" val="26222653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1"/>
          <p:cNvSpPr txBox="1">
            <a:spLocks/>
          </p:cNvSpPr>
          <p:nvPr/>
        </p:nvSpPr>
        <p:spPr bwMode="auto">
          <a:xfrm>
            <a:off x="428625" y="2643188"/>
            <a:ext cx="8196263"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20000"/>
              </a:spcBef>
              <a:buFont typeface="Symbol" pitchFamily="18" charset="2"/>
              <a:buNone/>
            </a:pPr>
            <a:endParaRPr lang="fr-FR" sz="4400" b="1" dirty="0">
              <a:solidFill>
                <a:srgbClr val="13294A"/>
              </a:solidFill>
              <a:cs typeface="Arial" pitchFamily="34" charset="0"/>
            </a:endParaRPr>
          </a:p>
          <a:p>
            <a:pPr algn="ctr">
              <a:spcBef>
                <a:spcPct val="20000"/>
              </a:spcBef>
              <a:buFont typeface="Symbol" pitchFamily="18" charset="2"/>
              <a:buNone/>
            </a:pPr>
            <a:r>
              <a:rPr lang="fr-FR" sz="4400" b="1" dirty="0" smtClean="0">
                <a:solidFill>
                  <a:srgbClr val="13294A"/>
                </a:solidFill>
                <a:cs typeface="Arial" pitchFamily="34" charset="0"/>
              </a:rPr>
              <a:t>2.</a:t>
            </a:r>
            <a:r>
              <a:rPr lang="fr-FR" sz="4400" b="1" dirty="0">
                <a:solidFill>
                  <a:srgbClr val="13294A"/>
                </a:solidFill>
                <a:cs typeface="Arial" pitchFamily="34" charset="0"/>
              </a:rPr>
              <a:t>	</a:t>
            </a:r>
            <a:r>
              <a:rPr lang="fr-FR" sz="4400" b="1" dirty="0" smtClean="0">
                <a:solidFill>
                  <a:srgbClr val="13294A"/>
                </a:solidFill>
                <a:cs typeface="Arial" pitchFamily="34" charset="0"/>
              </a:rPr>
              <a:t>ISF</a:t>
            </a:r>
            <a:endParaRPr lang="fr-FR" sz="4400" b="1" dirty="0">
              <a:solidFill>
                <a:srgbClr val="13294A"/>
              </a:solidFill>
              <a:cs typeface="Arial" pitchFamily="34" charset="0"/>
            </a:endParaRPr>
          </a:p>
        </p:txBody>
      </p:sp>
    </p:spTree>
    <p:extLst>
      <p:ext uri="{BB962C8B-B14F-4D97-AF65-F5344CB8AC3E}">
        <p14:creationId xmlns:p14="http://schemas.microsoft.com/office/powerpoint/2010/main" val="150241334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
        <p:nvSpPr>
          <p:cNvPr id="3" name="Espace réservé du contenu 2"/>
          <p:cNvSpPr>
            <a:spLocks noGrp="1"/>
          </p:cNvSpPr>
          <p:nvPr>
            <p:ph idx="1"/>
          </p:nvPr>
        </p:nvSpPr>
        <p:spPr>
          <a:xfrm>
            <a:off x="395536" y="1916832"/>
            <a:ext cx="8496944" cy="4320479"/>
          </a:xfrm>
        </p:spPr>
        <p:txBody>
          <a:bodyPr/>
          <a:lstStyle/>
          <a:p>
            <a:pPr>
              <a:spcBef>
                <a:spcPts val="600"/>
              </a:spcBef>
            </a:pPr>
            <a:r>
              <a:rPr lang="fr-FR" sz="1600" b="1" dirty="0" smtClean="0"/>
              <a:t> En 2012 : </a:t>
            </a:r>
          </a:p>
          <a:p>
            <a:pPr lvl="1">
              <a:spcBef>
                <a:spcPts val="600"/>
              </a:spcBef>
            </a:pPr>
            <a:r>
              <a:rPr lang="fr-FR" sz="1400" dirty="0" smtClean="0"/>
              <a:t> ISF de 0,25% ou 0,5%</a:t>
            </a:r>
          </a:p>
          <a:p>
            <a:pPr lvl="1">
              <a:spcBef>
                <a:spcPts val="600"/>
              </a:spcBef>
            </a:pPr>
            <a:r>
              <a:rPr lang="fr-FR" sz="1400" dirty="0" smtClean="0"/>
              <a:t>Contribution exceptionnelle calquée sur le barème de l’ISF 2011 (dernière tranche à 1,8%)</a:t>
            </a:r>
          </a:p>
          <a:p>
            <a:pPr lvl="1">
              <a:spcBef>
                <a:spcPts val="600"/>
              </a:spcBef>
            </a:pPr>
            <a:r>
              <a:rPr lang="fr-FR" sz="1400" dirty="0" smtClean="0"/>
              <a:t>Absence de plafonnement</a:t>
            </a:r>
          </a:p>
          <a:p>
            <a:pPr>
              <a:spcBef>
                <a:spcPts val="600"/>
              </a:spcBef>
            </a:pPr>
            <a:endParaRPr lang="fr-FR" sz="1600" b="1" dirty="0"/>
          </a:p>
          <a:p>
            <a:pPr>
              <a:spcBef>
                <a:spcPts val="600"/>
              </a:spcBef>
            </a:pPr>
            <a:r>
              <a:rPr lang="fr-FR" sz="1600" b="1" dirty="0" smtClean="0"/>
              <a:t>En 2013 : </a:t>
            </a:r>
          </a:p>
          <a:p>
            <a:pPr lvl="1">
              <a:spcBef>
                <a:spcPts val="600"/>
              </a:spcBef>
            </a:pPr>
            <a:r>
              <a:rPr lang="fr-FR" sz="1400" b="1" dirty="0"/>
              <a:t>Ce qui ne change pas </a:t>
            </a:r>
            <a:r>
              <a:rPr lang="fr-FR" sz="1400" b="1" dirty="0" smtClean="0"/>
              <a:t>:</a:t>
            </a:r>
          </a:p>
          <a:p>
            <a:pPr lvl="2">
              <a:spcBef>
                <a:spcPts val="600"/>
              </a:spcBef>
            </a:pPr>
            <a:r>
              <a:rPr lang="fr-FR" sz="1200" dirty="0" smtClean="0"/>
              <a:t>Seuil de déclenchement : 1,3 M€</a:t>
            </a:r>
          </a:p>
          <a:p>
            <a:pPr lvl="2">
              <a:spcBef>
                <a:spcPts val="600"/>
              </a:spcBef>
            </a:pPr>
            <a:r>
              <a:rPr lang="fr-FR" sz="1200" dirty="0" smtClean="0"/>
              <a:t>Exonération des œuvres d’arts et objets de collection ou antiquité (cf. décision du CC)</a:t>
            </a:r>
            <a:endParaRPr lang="fr-FR" sz="1200" dirty="0"/>
          </a:p>
          <a:p>
            <a:pPr lvl="1">
              <a:spcBef>
                <a:spcPts val="600"/>
              </a:spcBef>
            </a:pPr>
            <a:r>
              <a:rPr lang="fr-FR" sz="1400" b="1" dirty="0" smtClean="0"/>
              <a:t>Ce qui change :</a:t>
            </a:r>
          </a:p>
          <a:p>
            <a:pPr lvl="2">
              <a:spcBef>
                <a:spcPts val="600"/>
              </a:spcBef>
            </a:pPr>
            <a:r>
              <a:rPr lang="fr-FR" sz="1200" dirty="0" smtClean="0"/>
              <a:t>Nouveau barème : 5 tranches d’imposition de 0,5% à 1,5%</a:t>
            </a:r>
          </a:p>
          <a:p>
            <a:pPr lvl="2">
              <a:spcBef>
                <a:spcPts val="600"/>
              </a:spcBef>
            </a:pPr>
            <a:r>
              <a:rPr lang="fr-FR" sz="1200" dirty="0" smtClean="0"/>
              <a:t>Seuil pour que le redevable n’ait pas à remplir de déclaration spécifique : 2,57 M€</a:t>
            </a:r>
          </a:p>
          <a:p>
            <a:pPr lvl="2">
              <a:spcBef>
                <a:spcPts val="600"/>
              </a:spcBef>
            </a:pPr>
            <a:r>
              <a:rPr lang="fr-FR" sz="1200" b="1" dirty="0" smtClean="0"/>
              <a:t>Deux corrections d’assiette importantes :</a:t>
            </a:r>
          </a:p>
          <a:p>
            <a:pPr lvl="3">
              <a:spcBef>
                <a:spcPts val="600"/>
              </a:spcBef>
            </a:pPr>
            <a:r>
              <a:rPr lang="fr-FR" sz="1200" dirty="0" smtClean="0"/>
              <a:t>Prise en compte au niveau du contribuable des biens non nécessaires à l’exploitation : censurée par le CC</a:t>
            </a:r>
          </a:p>
          <a:p>
            <a:pPr lvl="3">
              <a:spcBef>
                <a:spcPts val="600"/>
              </a:spcBef>
            </a:pPr>
            <a:r>
              <a:rPr lang="fr-FR" sz="1200" dirty="0" smtClean="0"/>
              <a:t>Non déduction des dettes attachées à des biens n’entrant pas dans l’assiette de l’ISF</a:t>
            </a:r>
          </a:p>
          <a:p>
            <a:pPr lvl="2">
              <a:spcBef>
                <a:spcPts val="600"/>
              </a:spcBef>
            </a:pPr>
            <a:r>
              <a:rPr lang="fr-FR" sz="1200" b="1" dirty="0" smtClean="0"/>
              <a:t>Mécanisme de plafonnement </a:t>
            </a:r>
            <a:r>
              <a:rPr lang="fr-FR" sz="1200" dirty="0" smtClean="0"/>
              <a:t>à hauteur de 75% des revenus (régime modifié par la décision du CC)</a:t>
            </a:r>
          </a:p>
          <a:p>
            <a:pPr lvl="2">
              <a:spcBef>
                <a:spcPts val="600"/>
              </a:spcBef>
            </a:pPr>
            <a:endParaRPr lang="fr-FR" sz="1200" b="1" dirty="0" smtClean="0"/>
          </a:p>
          <a:p>
            <a:pPr lvl="1">
              <a:spcBef>
                <a:spcPts val="600"/>
              </a:spcBef>
            </a:pPr>
            <a:endParaRPr lang="fr-FR" sz="1400" b="1" dirty="0" smtClean="0"/>
          </a:p>
          <a:p>
            <a:pPr>
              <a:spcBef>
                <a:spcPts val="600"/>
              </a:spcBef>
              <a:buNone/>
            </a:pPr>
            <a:r>
              <a:rPr lang="fr-FR" sz="1600" b="1" dirty="0"/>
              <a:t>	</a:t>
            </a:r>
            <a:endParaRPr lang="fr-FR" sz="1100" b="1" dirty="0" smtClean="0"/>
          </a:p>
        </p:txBody>
      </p:sp>
      <p:sp>
        <p:nvSpPr>
          <p:cNvPr id="4" name="Espace réservé de la date 3"/>
          <p:cNvSpPr>
            <a:spLocks noGrp="1"/>
          </p:cNvSpPr>
          <p:nvPr>
            <p:ph type="dt" sz="half" idx="10"/>
          </p:nvPr>
        </p:nvSpPr>
        <p:spPr/>
        <p:txBody>
          <a:bodyPr/>
          <a:lstStyle/>
          <a:p>
            <a:fld id="{CD509A0C-A26F-4B77-BEA6-1FC54DC8D291}"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78</a:t>
            </a:fld>
            <a:endParaRPr lang="fr-FR">
              <a:solidFill>
                <a:srgbClr val="766A62"/>
              </a:solidFill>
            </a:endParaRPr>
          </a:p>
        </p:txBody>
      </p:sp>
      <p:sp>
        <p:nvSpPr>
          <p:cNvPr id="8" name="Titre 1"/>
          <p:cNvSpPr txBox="1">
            <a:spLocks/>
          </p:cNvSpPr>
          <p:nvPr/>
        </p:nvSpPr>
        <p:spPr bwMode="gray">
          <a:xfrm>
            <a:off x="539552" y="836712"/>
            <a:ext cx="8064500" cy="973038"/>
          </a:xfrm>
          <a:prstGeom prst="rect">
            <a:avLst/>
          </a:prstGeom>
        </p:spPr>
        <p:txBody>
          <a:bodyPr vert="horz" lIns="0" tIns="0" rIns="0" bIns="0" rtlCol="0" anchor="b" anchorCtr="0">
            <a:noAutofit/>
          </a:bodyPr>
          <a:lstStyle>
            <a:lvl1pPr algn="l" defTabSz="914400" rtl="0" eaLnBrk="1" latinLnBrk="0" hangingPunct="1">
              <a:spcBef>
                <a:spcPct val="0"/>
              </a:spcBef>
              <a:buNone/>
              <a:defRPr sz="2400" kern="1200">
                <a:solidFill>
                  <a:schemeClr val="tx2"/>
                </a:solidFill>
                <a:latin typeface="+mj-lt"/>
                <a:ea typeface="+mj-ea"/>
                <a:cs typeface="+mj-cs"/>
              </a:defRPr>
            </a:lvl1p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2. ISF</a:t>
            </a:r>
            <a:r>
              <a:rPr lang="fr-FR" dirty="0" smtClean="0"/>
              <a:t/>
            </a:r>
            <a:br>
              <a:rPr lang="fr-FR" dirty="0" smtClean="0"/>
            </a:br>
            <a:r>
              <a:rPr lang="fr-FR" sz="1800" dirty="0" smtClean="0"/>
              <a:t>2.1. Nouveau barème, nouvelle assiette, nouveau plafonnement</a:t>
            </a:r>
            <a:endParaRPr lang="fr-FR" sz="1800" dirty="0"/>
          </a:p>
        </p:txBody>
      </p:sp>
    </p:spTree>
    <p:extLst>
      <p:ext uri="{BB962C8B-B14F-4D97-AF65-F5344CB8AC3E}">
        <p14:creationId xmlns:p14="http://schemas.microsoft.com/office/powerpoint/2010/main" val="295452378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2. ISF</a:t>
            </a:r>
            <a:r>
              <a:rPr lang="fr-FR" dirty="0" smtClean="0"/>
              <a:t/>
            </a:r>
            <a:br>
              <a:rPr lang="fr-FR" dirty="0" smtClean="0"/>
            </a:br>
            <a:r>
              <a:rPr lang="fr-FR" sz="1800" dirty="0"/>
              <a:t>2.1. Nouveau </a:t>
            </a:r>
            <a:r>
              <a:rPr lang="fr-FR" sz="1800" dirty="0" smtClean="0"/>
              <a:t>barème</a:t>
            </a:r>
            <a:endParaRPr lang="fr-FR" sz="1800" dirty="0"/>
          </a:p>
        </p:txBody>
      </p:sp>
      <p:sp>
        <p:nvSpPr>
          <p:cNvPr id="4" name="Espace réservé de la date 3"/>
          <p:cNvSpPr>
            <a:spLocks noGrp="1"/>
          </p:cNvSpPr>
          <p:nvPr>
            <p:ph type="dt" sz="half" idx="10"/>
          </p:nvPr>
        </p:nvSpPr>
        <p:spPr/>
        <p:txBody>
          <a:bodyPr/>
          <a:lstStyle/>
          <a:p>
            <a:fld id="{7124D568-499B-4443-AAA5-17CF6206770C}"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79</a:t>
            </a:fld>
            <a:endParaRPr lang="fr-FR">
              <a:solidFill>
                <a:srgbClr val="766A62"/>
              </a:solidFill>
            </a:endParaRPr>
          </a:p>
        </p:txBody>
      </p:sp>
      <p:sp>
        <p:nvSpPr>
          <p:cNvPr id="8" name="Espace réservé du contenu 2"/>
          <p:cNvSpPr txBox="1">
            <a:spLocks/>
          </p:cNvSpPr>
          <p:nvPr/>
        </p:nvSpPr>
        <p:spPr>
          <a:xfrm>
            <a:off x="357188" y="1928813"/>
            <a:ext cx="8280400" cy="5076825"/>
          </a:xfrm>
          <a:prstGeom prst="rect">
            <a:avLst/>
          </a:prstGeom>
        </p:spPr>
        <p:txBody>
          <a:bodyPr/>
          <a:lstStyle/>
          <a:p>
            <a:pPr marL="342900" indent="-342900" algn="just">
              <a:spcBef>
                <a:spcPct val="20000"/>
              </a:spcBef>
              <a:buFont typeface="Symbol" pitchFamily="18" charset="2"/>
              <a:buChar char="-"/>
              <a:defRPr/>
            </a:pPr>
            <a:endParaRPr lang="fr-FR" sz="1200" dirty="0">
              <a:solidFill>
                <a:srgbClr val="13294A"/>
              </a:solidFill>
              <a:latin typeface="Arial" pitchFamily="34" charset="0"/>
              <a:cs typeface="Arial" pitchFamily="34" charset="0"/>
            </a:endParaRPr>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63688" y="1946567"/>
            <a:ext cx="5734254" cy="3267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323314" y="5227782"/>
            <a:ext cx="8483997" cy="1692771"/>
          </a:xfrm>
          <a:prstGeom prst="rect">
            <a:avLst/>
          </a:prstGeom>
          <a:noFill/>
        </p:spPr>
        <p:txBody>
          <a:bodyPr wrap="square" rtlCol="0">
            <a:spAutoFit/>
          </a:bodyPr>
          <a:lstStyle/>
          <a:p>
            <a:pPr>
              <a:spcBef>
                <a:spcPts val="1200"/>
              </a:spcBef>
            </a:pPr>
            <a:r>
              <a:rPr lang="fr-FR" sz="1400" dirty="0" smtClean="0">
                <a:solidFill>
                  <a:schemeClr val="tx2"/>
                </a:solidFill>
              </a:rPr>
              <a:t>Exemple pour un patrimoine de 10 M€ : ISF de 98 120 € </a:t>
            </a:r>
            <a:endParaRPr lang="fr-FR" sz="1400" dirty="0">
              <a:solidFill>
                <a:schemeClr val="tx2"/>
              </a:solidFill>
            </a:endParaRPr>
          </a:p>
          <a:p>
            <a:pPr>
              <a:spcBef>
                <a:spcPts val="1200"/>
              </a:spcBef>
            </a:pPr>
            <a:r>
              <a:rPr lang="fr-FR" sz="1400" dirty="0" smtClean="0">
                <a:solidFill>
                  <a:schemeClr val="tx2"/>
                </a:solidFill>
              </a:rPr>
              <a:t>Les </a:t>
            </a:r>
            <a:r>
              <a:rPr lang="fr-FR" sz="1400" dirty="0">
                <a:solidFill>
                  <a:schemeClr val="tx2"/>
                </a:solidFill>
              </a:rPr>
              <a:t>perdants :  ceux dont le </a:t>
            </a:r>
            <a:r>
              <a:rPr lang="fr-FR" sz="1400" dirty="0" smtClean="0">
                <a:solidFill>
                  <a:schemeClr val="tx2"/>
                </a:solidFill>
              </a:rPr>
              <a:t>patrimoine net est situé dans les 4</a:t>
            </a:r>
            <a:r>
              <a:rPr lang="fr-FR" sz="1400" baseline="30000" dirty="0" smtClean="0">
                <a:solidFill>
                  <a:schemeClr val="tx2"/>
                </a:solidFill>
              </a:rPr>
              <a:t>e</a:t>
            </a:r>
            <a:r>
              <a:rPr lang="fr-FR" sz="1400" dirty="0" smtClean="0">
                <a:solidFill>
                  <a:schemeClr val="tx2"/>
                </a:solidFill>
              </a:rPr>
              <a:t> et 5</a:t>
            </a:r>
            <a:r>
              <a:rPr lang="fr-FR" sz="1400" baseline="30000" dirty="0" smtClean="0">
                <a:solidFill>
                  <a:schemeClr val="tx2"/>
                </a:solidFill>
              </a:rPr>
              <a:t>e</a:t>
            </a:r>
            <a:r>
              <a:rPr lang="fr-FR" sz="1400" dirty="0" smtClean="0">
                <a:solidFill>
                  <a:schemeClr val="tx2"/>
                </a:solidFill>
              </a:rPr>
              <a:t> tranches</a:t>
            </a:r>
            <a:endParaRPr lang="fr-FR" sz="1400" dirty="0">
              <a:solidFill>
                <a:schemeClr val="tx2"/>
              </a:solidFill>
            </a:endParaRPr>
          </a:p>
          <a:p>
            <a:pPr>
              <a:spcBef>
                <a:spcPts val="1200"/>
              </a:spcBef>
            </a:pPr>
            <a:r>
              <a:rPr lang="fr-FR" sz="1400" dirty="0" smtClean="0">
                <a:solidFill>
                  <a:schemeClr val="tx2"/>
                </a:solidFill>
              </a:rPr>
              <a:t>Les gagnants : ceux dont le patrimoine net n’excède </a:t>
            </a:r>
            <a:r>
              <a:rPr lang="fr-FR" sz="1400" dirty="0">
                <a:solidFill>
                  <a:schemeClr val="tx2"/>
                </a:solidFill>
              </a:rPr>
              <a:t>pas </a:t>
            </a:r>
            <a:r>
              <a:rPr lang="fr-FR" sz="1400" dirty="0" smtClean="0">
                <a:solidFill>
                  <a:schemeClr val="tx2"/>
                </a:solidFill>
              </a:rPr>
              <a:t>la </a:t>
            </a:r>
            <a:r>
              <a:rPr lang="fr-FR" sz="1400" dirty="0">
                <a:solidFill>
                  <a:schemeClr val="tx2"/>
                </a:solidFill>
              </a:rPr>
              <a:t>3</a:t>
            </a:r>
            <a:r>
              <a:rPr lang="fr-FR" sz="1400" baseline="30000" dirty="0">
                <a:solidFill>
                  <a:schemeClr val="tx2"/>
                </a:solidFill>
              </a:rPr>
              <a:t>e</a:t>
            </a:r>
            <a:r>
              <a:rPr lang="fr-FR" sz="1400" dirty="0">
                <a:solidFill>
                  <a:schemeClr val="tx2"/>
                </a:solidFill>
              </a:rPr>
              <a:t> </a:t>
            </a:r>
            <a:r>
              <a:rPr lang="fr-FR" sz="1400" dirty="0" smtClean="0">
                <a:solidFill>
                  <a:schemeClr val="tx2"/>
                </a:solidFill>
              </a:rPr>
              <a:t>tranche et ceux dont le patrimoine est supérieur à 10 M€  </a:t>
            </a:r>
          </a:p>
          <a:p>
            <a:endParaRPr lang="fr-FR" sz="1400" dirty="0"/>
          </a:p>
          <a:p>
            <a:endParaRPr lang="fr-FR" sz="1400" dirty="0"/>
          </a:p>
        </p:txBody>
      </p:sp>
    </p:spTree>
    <p:extLst>
      <p:ext uri="{BB962C8B-B14F-4D97-AF65-F5344CB8AC3E}">
        <p14:creationId xmlns:p14="http://schemas.microsoft.com/office/powerpoint/2010/main" val="192822719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r>
            <a:br>
              <a:rPr lang="fr-FR" dirty="0"/>
            </a:br>
            <a:r>
              <a:rPr lang="fr-FR" b="1" dirty="0"/>
              <a:t>2. ISF</a:t>
            </a:r>
            <a:r>
              <a:rPr lang="fr-FR" dirty="0"/>
              <a:t/>
            </a:r>
            <a:br>
              <a:rPr lang="fr-FR" dirty="0"/>
            </a:br>
            <a:r>
              <a:rPr lang="fr-FR" sz="1800" dirty="0" smtClean="0"/>
              <a:t>2.2. Nouvelle assiette</a:t>
            </a:r>
            <a:endParaRPr lang="fr-FR" sz="1800" dirty="0"/>
          </a:p>
        </p:txBody>
      </p:sp>
      <p:sp>
        <p:nvSpPr>
          <p:cNvPr id="3" name="Espace réservé du contenu 2"/>
          <p:cNvSpPr>
            <a:spLocks noGrp="1"/>
          </p:cNvSpPr>
          <p:nvPr>
            <p:ph idx="1"/>
          </p:nvPr>
        </p:nvSpPr>
        <p:spPr>
          <a:xfrm>
            <a:off x="395536" y="1916832"/>
            <a:ext cx="8496944" cy="4320479"/>
          </a:xfrm>
        </p:spPr>
        <p:txBody>
          <a:bodyPr/>
          <a:lstStyle/>
          <a:p>
            <a:pPr marL="270000" lvl="1">
              <a:spcBef>
                <a:spcPts val="600"/>
              </a:spcBef>
              <a:buFont typeface="Arial" pitchFamily="34" charset="0"/>
              <a:buChar char="–"/>
            </a:pPr>
            <a:r>
              <a:rPr lang="fr-FR" sz="1600" b="1" dirty="0"/>
              <a:t>Prise en compte au niveau du contribuable des biens non nécessaires à l’exploitation </a:t>
            </a:r>
            <a:r>
              <a:rPr lang="fr-FR" sz="1600" b="1" dirty="0" smtClean="0"/>
              <a:t>d’une société</a:t>
            </a:r>
            <a:r>
              <a:rPr lang="fr-FR" sz="1600" dirty="0" smtClean="0"/>
              <a:t>: mesure censurée </a:t>
            </a:r>
            <a:r>
              <a:rPr lang="fr-FR" sz="1600" dirty="0"/>
              <a:t>par le </a:t>
            </a:r>
            <a:r>
              <a:rPr lang="fr-FR" sz="1600" dirty="0" smtClean="0"/>
              <a:t>CC</a:t>
            </a:r>
          </a:p>
          <a:p>
            <a:pPr lvl="1">
              <a:spcBef>
                <a:spcPts val="600"/>
              </a:spcBef>
            </a:pPr>
            <a:r>
              <a:rPr lang="fr-FR" sz="1400" dirty="0"/>
              <a:t>Imposition par transparence des biens non </a:t>
            </a:r>
            <a:r>
              <a:rPr lang="fr-FR" sz="1400" dirty="0" smtClean="0"/>
              <a:t>nécessaires </a:t>
            </a:r>
            <a:r>
              <a:rPr lang="fr-FR" sz="1400" dirty="0"/>
              <a:t>à </a:t>
            </a:r>
            <a:r>
              <a:rPr lang="fr-FR" sz="1400" dirty="0" smtClean="0"/>
              <a:t>l’exploitation (quel que soit le nombre de niveaux d’interposition), à hauteur de la participation détenue par le contribuable</a:t>
            </a:r>
          </a:p>
          <a:p>
            <a:pPr lvl="1">
              <a:spcBef>
                <a:spcPts val="600"/>
              </a:spcBef>
            </a:pPr>
            <a:r>
              <a:rPr lang="fr-FR" sz="1400" dirty="0" smtClean="0"/>
              <a:t>Censure par le CC : imposition sans rapport avec les facultés contributives dès lors que le contribuable ne dispose pas des biens en cause</a:t>
            </a:r>
            <a:endParaRPr lang="fr-FR" sz="1400" dirty="0"/>
          </a:p>
          <a:p>
            <a:pPr marL="0" lvl="1" indent="0">
              <a:spcBef>
                <a:spcPts val="600"/>
              </a:spcBef>
              <a:buNone/>
            </a:pPr>
            <a:endParaRPr lang="fr-FR" sz="1600" dirty="0"/>
          </a:p>
          <a:p>
            <a:pPr>
              <a:spcBef>
                <a:spcPts val="600"/>
              </a:spcBef>
            </a:pPr>
            <a:r>
              <a:rPr lang="fr-FR" sz="1600" b="1" dirty="0"/>
              <a:t>Non déduction des dettes attachées à des biens n’entrant pas dans l’assiette de </a:t>
            </a:r>
            <a:r>
              <a:rPr lang="fr-FR" sz="1600" b="1" dirty="0" smtClean="0"/>
              <a:t>l’ISF</a:t>
            </a:r>
            <a:endParaRPr lang="fr-FR" sz="1400" dirty="0"/>
          </a:p>
          <a:p>
            <a:pPr lvl="1">
              <a:spcBef>
                <a:spcPts val="600"/>
              </a:spcBef>
            </a:pPr>
            <a:r>
              <a:rPr lang="fr-FR" sz="1400" dirty="0" smtClean="0"/>
              <a:t>Schéma visé : les acquisitions de nue-propriété financées par la dette</a:t>
            </a:r>
          </a:p>
          <a:p>
            <a:pPr lvl="1">
              <a:spcBef>
                <a:spcPts val="600"/>
              </a:spcBef>
            </a:pPr>
            <a:r>
              <a:rPr lang="fr-FR" sz="1400" dirty="0" smtClean="0"/>
              <a:t>Intérêt du schéma visé: </a:t>
            </a:r>
          </a:p>
          <a:p>
            <a:pPr lvl="2">
              <a:spcBef>
                <a:spcPts val="600"/>
              </a:spcBef>
            </a:pPr>
            <a:r>
              <a:rPr lang="fr-FR" sz="1200" dirty="0" smtClean="0"/>
              <a:t>Le nu-propriétaire pouvait déduire la dette contractée pour l’acquisition de la NP</a:t>
            </a:r>
          </a:p>
          <a:p>
            <a:pPr lvl="2">
              <a:spcBef>
                <a:spcPts val="600"/>
              </a:spcBef>
            </a:pPr>
            <a:r>
              <a:rPr lang="fr-FR" sz="1200" dirty="0" smtClean="0"/>
              <a:t>Seul l’usufruitier était imposable (sur la valeur de la PP)</a:t>
            </a:r>
          </a:p>
          <a:p>
            <a:pPr lvl="1">
              <a:spcBef>
                <a:spcPts val="600"/>
              </a:spcBef>
            </a:pPr>
            <a:r>
              <a:rPr lang="fr-FR" sz="1400" dirty="0" smtClean="0"/>
              <a:t>Nouveau régime : non imputation des dettes contractées pour l’acquisition de biens :</a:t>
            </a:r>
          </a:p>
          <a:p>
            <a:pPr lvl="2">
              <a:spcBef>
                <a:spcPts val="600"/>
              </a:spcBef>
            </a:pPr>
            <a:r>
              <a:rPr lang="fr-FR" sz="1200" dirty="0" smtClean="0"/>
              <a:t>Non pris en compte pour l’assiette de l’ISF (ex: la NP de biens imposables)</a:t>
            </a:r>
          </a:p>
          <a:p>
            <a:pPr lvl="2">
              <a:spcBef>
                <a:spcPts val="600"/>
              </a:spcBef>
            </a:pPr>
            <a:r>
              <a:rPr lang="fr-FR" sz="1200" dirty="0" smtClean="0"/>
              <a:t>Exonérés d’ISF (biens professionnels, objets d’antiquités, titres de PME totalement exonérés…)</a:t>
            </a:r>
          </a:p>
          <a:p>
            <a:pPr lvl="2">
              <a:spcBef>
                <a:spcPts val="600"/>
              </a:spcBef>
            </a:pPr>
            <a:r>
              <a:rPr lang="fr-FR" sz="1200" dirty="0" smtClean="0"/>
              <a:t>Les dettes liés aux biens partiellement imposables sont partiellement déductibles – NB: l’abattement de 30% sur la résidence principale n’est pas visé par ce dispositif.</a:t>
            </a:r>
          </a:p>
        </p:txBody>
      </p:sp>
      <p:sp>
        <p:nvSpPr>
          <p:cNvPr id="4" name="Espace réservé de la date 3"/>
          <p:cNvSpPr>
            <a:spLocks noGrp="1"/>
          </p:cNvSpPr>
          <p:nvPr>
            <p:ph type="dt" sz="half" idx="10"/>
          </p:nvPr>
        </p:nvSpPr>
        <p:spPr/>
        <p:txBody>
          <a:bodyPr/>
          <a:lstStyle/>
          <a:p>
            <a:fld id="{D92FC9DB-DED9-4BC7-8E8C-3083C1CCBA68}"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80</a:t>
            </a:fld>
            <a:endParaRPr lang="fr-FR">
              <a:solidFill>
                <a:srgbClr val="766A62"/>
              </a:solidFill>
            </a:endParaRPr>
          </a:p>
        </p:txBody>
      </p:sp>
    </p:spTree>
    <p:extLst>
      <p:ext uri="{BB962C8B-B14F-4D97-AF65-F5344CB8AC3E}">
        <p14:creationId xmlns:p14="http://schemas.microsoft.com/office/powerpoint/2010/main" val="261775234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r>
            <a:br>
              <a:rPr lang="fr-FR" dirty="0"/>
            </a:br>
            <a:r>
              <a:rPr lang="fr-FR" b="1" dirty="0"/>
              <a:t>2. ISF</a:t>
            </a:r>
            <a:r>
              <a:rPr lang="fr-FR" dirty="0"/>
              <a:t/>
            </a:r>
            <a:br>
              <a:rPr lang="fr-FR" dirty="0"/>
            </a:br>
            <a:r>
              <a:rPr lang="fr-FR" sz="1800" dirty="0" smtClean="0"/>
              <a:t>2.3. </a:t>
            </a:r>
            <a:r>
              <a:rPr lang="fr-FR" sz="1800" dirty="0"/>
              <a:t>Nouveau </a:t>
            </a:r>
            <a:r>
              <a:rPr lang="fr-FR" sz="1800" dirty="0" smtClean="0"/>
              <a:t>plafonnement</a:t>
            </a:r>
            <a:endParaRPr lang="fr-FR" sz="1800" dirty="0"/>
          </a:p>
        </p:txBody>
      </p:sp>
      <p:sp>
        <p:nvSpPr>
          <p:cNvPr id="3" name="Espace réservé du contenu 2"/>
          <p:cNvSpPr>
            <a:spLocks noGrp="1"/>
          </p:cNvSpPr>
          <p:nvPr>
            <p:ph idx="1"/>
          </p:nvPr>
        </p:nvSpPr>
        <p:spPr>
          <a:xfrm>
            <a:off x="395536" y="1916832"/>
            <a:ext cx="8496944" cy="4320479"/>
          </a:xfrm>
        </p:spPr>
        <p:txBody>
          <a:bodyPr/>
          <a:lstStyle/>
          <a:p>
            <a:pPr marL="446088" lvl="1" indent="0">
              <a:lnSpc>
                <a:spcPct val="80000"/>
              </a:lnSpc>
              <a:spcBef>
                <a:spcPct val="0"/>
              </a:spcBef>
              <a:buNone/>
            </a:pPr>
            <a:endParaRPr lang="fr-FR" sz="1600" b="1" dirty="0">
              <a:ea typeface="ＭＳ Ｐゴシック" pitchFamily="34" charset="-128"/>
            </a:endParaRPr>
          </a:p>
          <a:p>
            <a:pPr marL="331788" indent="-285750">
              <a:lnSpc>
                <a:spcPct val="80000"/>
              </a:lnSpc>
              <a:spcBef>
                <a:spcPct val="0"/>
              </a:spcBef>
            </a:pPr>
            <a:r>
              <a:rPr lang="fr-FR" sz="1600" b="1" dirty="0" smtClean="0">
                <a:ea typeface="ＭＳ Ｐゴシック" pitchFamily="34" charset="-128"/>
              </a:rPr>
              <a:t>Principe : </a:t>
            </a:r>
          </a:p>
          <a:p>
            <a:pPr marL="46038" indent="0">
              <a:lnSpc>
                <a:spcPct val="80000"/>
              </a:lnSpc>
              <a:spcBef>
                <a:spcPct val="0"/>
              </a:spcBef>
              <a:buNone/>
            </a:pPr>
            <a:endParaRPr lang="fr-FR" sz="1600" b="1" dirty="0">
              <a:ea typeface="ＭＳ Ｐゴシック" pitchFamily="34" charset="-128"/>
            </a:endParaRPr>
          </a:p>
          <a:p>
            <a:pPr marL="46038" indent="0" algn="ctr">
              <a:lnSpc>
                <a:spcPct val="80000"/>
              </a:lnSpc>
              <a:spcBef>
                <a:spcPct val="0"/>
              </a:spcBef>
              <a:buNone/>
            </a:pPr>
            <a:r>
              <a:rPr lang="fr-FR" sz="1600" dirty="0" smtClean="0">
                <a:ea typeface="ＭＳ Ｐゴシック" pitchFamily="34" charset="-128"/>
              </a:rPr>
              <a:t>IR </a:t>
            </a:r>
            <a:r>
              <a:rPr lang="fr-FR" sz="1600" dirty="0">
                <a:ea typeface="ＭＳ Ｐゴシック" pitchFamily="34" charset="-128"/>
              </a:rPr>
              <a:t>+ contributions sociales + ISF &lt; 75% du Revenu </a:t>
            </a:r>
            <a:endParaRPr lang="fr-FR" sz="1600" dirty="0" smtClean="0">
              <a:ea typeface="ＭＳ Ｐゴシック" pitchFamily="34" charset="-128"/>
            </a:endParaRPr>
          </a:p>
          <a:p>
            <a:pPr marL="46038" indent="0" algn="ctr">
              <a:lnSpc>
                <a:spcPct val="80000"/>
              </a:lnSpc>
              <a:spcBef>
                <a:spcPct val="0"/>
              </a:spcBef>
              <a:buNone/>
            </a:pPr>
            <a:endParaRPr lang="fr-FR" sz="1600" dirty="0">
              <a:ea typeface="ＭＳ Ｐゴシック" pitchFamily="34" charset="-128"/>
            </a:endParaRPr>
          </a:p>
          <a:p>
            <a:pPr marL="331788" indent="-285750">
              <a:lnSpc>
                <a:spcPct val="80000"/>
              </a:lnSpc>
              <a:spcBef>
                <a:spcPct val="0"/>
              </a:spcBef>
              <a:buFontTx/>
              <a:buChar char="-"/>
            </a:pPr>
            <a:r>
              <a:rPr lang="fr-FR" sz="1600" dirty="0" smtClean="0">
                <a:ea typeface="ＭＳ Ｐゴシック" pitchFamily="34" charset="-128"/>
              </a:rPr>
              <a:t>Attention : le plafonnement ne s’applique pas aux non-résidents</a:t>
            </a:r>
          </a:p>
          <a:p>
            <a:pPr marL="46038" indent="0">
              <a:lnSpc>
                <a:spcPct val="80000"/>
              </a:lnSpc>
              <a:spcBef>
                <a:spcPct val="0"/>
              </a:spcBef>
              <a:buNone/>
            </a:pPr>
            <a:endParaRPr lang="fr-FR" sz="1600" dirty="0">
              <a:ea typeface="ＭＳ Ｐゴシック" pitchFamily="34" charset="-128"/>
            </a:endParaRPr>
          </a:p>
          <a:p>
            <a:pPr marL="46038" indent="0">
              <a:lnSpc>
                <a:spcPct val="80000"/>
              </a:lnSpc>
              <a:spcBef>
                <a:spcPct val="0"/>
              </a:spcBef>
              <a:buNone/>
            </a:pPr>
            <a:endParaRPr lang="fr-FR" sz="1600" dirty="0" smtClean="0">
              <a:ea typeface="ＭＳ Ｐゴシック" pitchFamily="34" charset="-128"/>
            </a:endParaRPr>
          </a:p>
          <a:p>
            <a:pPr marL="331788" indent="-285750">
              <a:lnSpc>
                <a:spcPct val="80000"/>
              </a:lnSpc>
              <a:spcBef>
                <a:spcPct val="0"/>
              </a:spcBef>
            </a:pPr>
            <a:r>
              <a:rPr lang="fr-FR" sz="1600" dirty="0" smtClean="0">
                <a:ea typeface="Arial" pitchFamily="34" charset="0"/>
              </a:rPr>
              <a:t>Le texte adopté prévoyait d’inclure  certains </a:t>
            </a:r>
            <a:r>
              <a:rPr lang="fr-FR" sz="1600" b="1" dirty="0">
                <a:ea typeface="Arial" pitchFamily="34" charset="0"/>
              </a:rPr>
              <a:t>revenus « virtuels » </a:t>
            </a:r>
            <a:r>
              <a:rPr lang="fr-FR" sz="1600" b="1" dirty="0" smtClean="0">
                <a:ea typeface="Arial" pitchFamily="34" charset="0"/>
              </a:rPr>
              <a:t>:</a:t>
            </a:r>
          </a:p>
          <a:p>
            <a:pPr marL="46038" indent="0">
              <a:lnSpc>
                <a:spcPct val="80000"/>
              </a:lnSpc>
              <a:spcBef>
                <a:spcPct val="0"/>
              </a:spcBef>
              <a:buNone/>
            </a:pPr>
            <a:endParaRPr lang="fr-FR" sz="1600" b="1" dirty="0" smtClean="0">
              <a:ea typeface="Arial" pitchFamily="34" charset="0"/>
            </a:endParaRPr>
          </a:p>
          <a:p>
            <a:pPr marL="601788" lvl="1" indent="-285750">
              <a:lnSpc>
                <a:spcPct val="80000"/>
              </a:lnSpc>
              <a:spcBef>
                <a:spcPct val="0"/>
              </a:spcBef>
            </a:pPr>
            <a:r>
              <a:rPr lang="fr-FR" sz="1300" dirty="0" smtClean="0">
                <a:ea typeface="Arial" pitchFamily="34" charset="0"/>
              </a:rPr>
              <a:t>Bénéfices </a:t>
            </a:r>
            <a:r>
              <a:rPr lang="fr-FR" sz="1300" dirty="0">
                <a:ea typeface="Arial" pitchFamily="34" charset="0"/>
              </a:rPr>
              <a:t>des sociétés </a:t>
            </a:r>
            <a:r>
              <a:rPr lang="fr-FR" sz="1300" b="1" dirty="0">
                <a:ea typeface="Arial" pitchFamily="34" charset="0"/>
              </a:rPr>
              <a:t>patrimoniales</a:t>
            </a:r>
            <a:r>
              <a:rPr lang="fr-FR" sz="1300" dirty="0">
                <a:ea typeface="Arial" pitchFamily="34" charset="0"/>
              </a:rPr>
              <a:t> (</a:t>
            </a:r>
            <a:r>
              <a:rPr lang="fr-FR" sz="1300" dirty="0" err="1" smtClean="0">
                <a:ea typeface="Arial" pitchFamily="34" charset="0"/>
              </a:rPr>
              <a:t>càd</a:t>
            </a:r>
            <a:r>
              <a:rPr lang="fr-FR" sz="1300" dirty="0" smtClean="0">
                <a:ea typeface="Arial" pitchFamily="34" charset="0"/>
              </a:rPr>
              <a:t> </a:t>
            </a:r>
            <a:r>
              <a:rPr lang="fr-FR" sz="1300" dirty="0">
                <a:ea typeface="Arial" pitchFamily="34" charset="0"/>
              </a:rPr>
              <a:t>activité non commerciale, non industrielle, ...) dont le groupe familial du contribuable détient au moins </a:t>
            </a:r>
            <a:r>
              <a:rPr lang="fr-FR" sz="1300" dirty="0" smtClean="0">
                <a:ea typeface="Arial" pitchFamily="34" charset="0"/>
              </a:rPr>
              <a:t>30%, </a:t>
            </a:r>
          </a:p>
          <a:p>
            <a:pPr marL="316038" lvl="1" indent="0">
              <a:lnSpc>
                <a:spcPct val="80000"/>
              </a:lnSpc>
              <a:spcBef>
                <a:spcPct val="0"/>
              </a:spcBef>
              <a:buNone/>
            </a:pPr>
            <a:endParaRPr lang="fr-FR" sz="1300" dirty="0" smtClean="0">
              <a:ea typeface="Arial" pitchFamily="34" charset="0"/>
            </a:endParaRPr>
          </a:p>
          <a:p>
            <a:pPr marL="601788" lvl="1" indent="-285750">
              <a:lnSpc>
                <a:spcPct val="80000"/>
              </a:lnSpc>
              <a:spcBef>
                <a:spcPct val="0"/>
              </a:spcBef>
            </a:pPr>
            <a:r>
              <a:rPr lang="fr-FR" sz="1300" dirty="0" smtClean="0">
                <a:ea typeface="Arial" pitchFamily="34" charset="0"/>
              </a:rPr>
              <a:t>Plus-values </a:t>
            </a:r>
            <a:r>
              <a:rPr lang="fr-FR" sz="1300" dirty="0">
                <a:ea typeface="Arial" pitchFamily="34" charset="0"/>
              </a:rPr>
              <a:t>en </a:t>
            </a:r>
            <a:r>
              <a:rPr lang="fr-FR" sz="1300" b="1" dirty="0">
                <a:ea typeface="Arial" pitchFamily="34" charset="0"/>
              </a:rPr>
              <a:t>sursis</a:t>
            </a:r>
            <a:r>
              <a:rPr lang="fr-FR" sz="1300" dirty="0">
                <a:ea typeface="Arial" pitchFamily="34" charset="0"/>
              </a:rPr>
              <a:t> d</a:t>
            </a:r>
            <a:r>
              <a:rPr lang="fr-FR" altLang="fr-FR" sz="1300" dirty="0">
                <a:ea typeface="Arial" pitchFamily="34" charset="0"/>
              </a:rPr>
              <a:t>’</a:t>
            </a:r>
            <a:r>
              <a:rPr lang="fr-FR" sz="1300" dirty="0">
                <a:ea typeface="Arial" pitchFamily="34" charset="0"/>
              </a:rPr>
              <a:t>imposition et plus-values en </a:t>
            </a:r>
            <a:r>
              <a:rPr lang="fr-FR" sz="1300" b="1" dirty="0">
                <a:ea typeface="Arial" pitchFamily="34" charset="0"/>
              </a:rPr>
              <a:t>report </a:t>
            </a:r>
            <a:r>
              <a:rPr lang="fr-FR" sz="1300" dirty="0">
                <a:ea typeface="Arial" pitchFamily="34" charset="0"/>
              </a:rPr>
              <a:t>d</a:t>
            </a:r>
            <a:r>
              <a:rPr lang="fr-FR" altLang="fr-FR" sz="1300" dirty="0">
                <a:ea typeface="Arial" pitchFamily="34" charset="0"/>
              </a:rPr>
              <a:t>’</a:t>
            </a:r>
            <a:r>
              <a:rPr lang="fr-FR" sz="1300" dirty="0">
                <a:ea typeface="Arial" pitchFamily="34" charset="0"/>
              </a:rPr>
              <a:t>imposition, </a:t>
            </a:r>
            <a:r>
              <a:rPr lang="fr-FR" sz="1300" dirty="0" smtClean="0">
                <a:ea typeface="Arial" pitchFamily="34" charset="0"/>
              </a:rPr>
              <a:t> </a:t>
            </a:r>
          </a:p>
          <a:p>
            <a:pPr marL="316038" lvl="1" indent="0">
              <a:lnSpc>
                <a:spcPct val="80000"/>
              </a:lnSpc>
              <a:spcBef>
                <a:spcPct val="0"/>
              </a:spcBef>
              <a:buNone/>
            </a:pPr>
            <a:endParaRPr lang="fr-FR" sz="1300" dirty="0" smtClean="0">
              <a:ea typeface="Arial" pitchFamily="34" charset="0"/>
            </a:endParaRPr>
          </a:p>
          <a:p>
            <a:pPr marL="601788" lvl="1" indent="-285750">
              <a:lnSpc>
                <a:spcPct val="80000"/>
              </a:lnSpc>
              <a:spcBef>
                <a:spcPct val="0"/>
              </a:spcBef>
            </a:pPr>
            <a:r>
              <a:rPr lang="fr-FR" sz="1300" dirty="0" smtClean="0">
                <a:ea typeface="Arial" pitchFamily="34" charset="0"/>
              </a:rPr>
              <a:t>Ecarts </a:t>
            </a:r>
            <a:r>
              <a:rPr lang="fr-FR" sz="1300" dirty="0">
                <a:ea typeface="Arial" pitchFamily="34" charset="0"/>
              </a:rPr>
              <a:t>de valeurs liquidatives sur les </a:t>
            </a:r>
            <a:r>
              <a:rPr lang="fr-FR" sz="1300" b="1" dirty="0">
                <a:ea typeface="Arial" pitchFamily="34" charset="0"/>
              </a:rPr>
              <a:t>instruments financiers de capitalisation </a:t>
            </a:r>
            <a:r>
              <a:rPr lang="fr-FR" sz="1300" dirty="0">
                <a:ea typeface="Arial" pitchFamily="34" charset="0"/>
              </a:rPr>
              <a:t>: bons et contrats d</a:t>
            </a:r>
            <a:r>
              <a:rPr lang="fr-FR" altLang="fr-FR" sz="1300" dirty="0">
                <a:ea typeface="Arial" pitchFamily="34" charset="0"/>
              </a:rPr>
              <a:t>’</a:t>
            </a:r>
            <a:r>
              <a:rPr lang="fr-FR" sz="1300" dirty="0">
                <a:ea typeface="Arial" pitchFamily="34" charset="0"/>
              </a:rPr>
              <a:t>assurance-vie, </a:t>
            </a:r>
            <a:endParaRPr lang="fr-FR" sz="1300" dirty="0" smtClean="0">
              <a:ea typeface="Arial" pitchFamily="34" charset="0"/>
            </a:endParaRPr>
          </a:p>
          <a:p>
            <a:pPr marL="316038" lvl="1" indent="0">
              <a:lnSpc>
                <a:spcPct val="80000"/>
              </a:lnSpc>
              <a:spcBef>
                <a:spcPct val="0"/>
              </a:spcBef>
              <a:buNone/>
            </a:pPr>
            <a:endParaRPr lang="fr-FR" sz="1300" dirty="0" smtClean="0">
              <a:ea typeface="Arial" pitchFamily="34" charset="0"/>
            </a:endParaRPr>
          </a:p>
          <a:p>
            <a:pPr marL="601788" lvl="1" indent="-285750">
              <a:lnSpc>
                <a:spcPct val="80000"/>
              </a:lnSpc>
              <a:spcBef>
                <a:spcPct val="0"/>
              </a:spcBef>
            </a:pPr>
            <a:r>
              <a:rPr lang="fr-FR" sz="1300" dirty="0" smtClean="0">
                <a:ea typeface="Arial" pitchFamily="34" charset="0"/>
              </a:rPr>
              <a:t>Produits accumulés dans les trusts</a:t>
            </a:r>
          </a:p>
          <a:p>
            <a:pPr marL="316038" lvl="1" indent="0">
              <a:lnSpc>
                <a:spcPct val="80000"/>
              </a:lnSpc>
              <a:spcBef>
                <a:spcPct val="0"/>
              </a:spcBef>
              <a:buNone/>
            </a:pPr>
            <a:endParaRPr lang="fr-FR" sz="1500" dirty="0">
              <a:ea typeface="Arial" pitchFamily="34" charset="0"/>
            </a:endParaRPr>
          </a:p>
          <a:p>
            <a:pPr marL="331788" indent="-285750">
              <a:lnSpc>
                <a:spcPct val="80000"/>
              </a:lnSpc>
              <a:spcBef>
                <a:spcPct val="0"/>
              </a:spcBef>
            </a:pPr>
            <a:r>
              <a:rPr lang="fr-FR" sz="1600" dirty="0" smtClean="0">
                <a:ea typeface="Arial" pitchFamily="34" charset="0"/>
              </a:rPr>
              <a:t>Censure par le CC</a:t>
            </a:r>
          </a:p>
        </p:txBody>
      </p:sp>
      <p:sp>
        <p:nvSpPr>
          <p:cNvPr id="4" name="Espace réservé de la date 3"/>
          <p:cNvSpPr>
            <a:spLocks noGrp="1"/>
          </p:cNvSpPr>
          <p:nvPr>
            <p:ph type="dt" sz="half" idx="10"/>
          </p:nvPr>
        </p:nvSpPr>
        <p:spPr/>
        <p:txBody>
          <a:bodyPr/>
          <a:lstStyle/>
          <a:p>
            <a:fld id="{1486B5AD-172C-4F61-9218-FB9A5C2B2DF9}"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81</a:t>
            </a:fld>
            <a:endParaRPr lang="fr-FR">
              <a:solidFill>
                <a:srgbClr val="766A62"/>
              </a:solidFill>
            </a:endParaRPr>
          </a:p>
        </p:txBody>
      </p:sp>
    </p:spTree>
    <p:extLst>
      <p:ext uri="{BB962C8B-B14F-4D97-AF65-F5344CB8AC3E}">
        <p14:creationId xmlns:p14="http://schemas.microsoft.com/office/powerpoint/2010/main" val="218527365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r>
            <a:br>
              <a:rPr lang="fr-FR" dirty="0"/>
            </a:br>
            <a:r>
              <a:rPr lang="fr-FR" b="1" dirty="0"/>
              <a:t>2. ISF</a:t>
            </a:r>
            <a:r>
              <a:rPr lang="fr-FR" dirty="0"/>
              <a:t/>
            </a:r>
            <a:br>
              <a:rPr lang="fr-FR" dirty="0"/>
            </a:br>
            <a:r>
              <a:rPr lang="fr-FR" sz="1800" dirty="0" smtClean="0"/>
              <a:t>2.3. Quelles stratégies ? </a:t>
            </a:r>
            <a:endParaRPr lang="fr-FR" sz="1800" dirty="0"/>
          </a:p>
        </p:txBody>
      </p:sp>
      <p:sp>
        <p:nvSpPr>
          <p:cNvPr id="3" name="Espace réservé du contenu 2"/>
          <p:cNvSpPr>
            <a:spLocks noGrp="1"/>
          </p:cNvSpPr>
          <p:nvPr>
            <p:ph idx="1"/>
          </p:nvPr>
        </p:nvSpPr>
        <p:spPr>
          <a:xfrm>
            <a:off x="395536" y="1772816"/>
            <a:ext cx="8496944" cy="4320479"/>
          </a:xfrm>
        </p:spPr>
        <p:txBody>
          <a:bodyPr/>
          <a:lstStyle/>
          <a:p>
            <a:pPr marL="446088" lvl="1" indent="0">
              <a:lnSpc>
                <a:spcPct val="80000"/>
              </a:lnSpc>
              <a:spcBef>
                <a:spcPct val="0"/>
              </a:spcBef>
              <a:buNone/>
            </a:pPr>
            <a:endParaRPr lang="fr-FR" sz="1600" b="1" dirty="0">
              <a:ea typeface="ＭＳ Ｐゴシック" pitchFamily="34" charset="-128"/>
            </a:endParaRPr>
          </a:p>
          <a:p>
            <a:pPr marL="0" indent="0">
              <a:lnSpc>
                <a:spcPct val="80000"/>
              </a:lnSpc>
              <a:buFontTx/>
              <a:buChar char="•"/>
            </a:pPr>
            <a:r>
              <a:rPr lang="fr-FR" sz="1600" dirty="0">
                <a:ea typeface="ＭＳ Ｐゴシック" pitchFamily="34" charset="-128"/>
              </a:rPr>
              <a:t>Donation en pleine-propriété </a:t>
            </a:r>
          </a:p>
          <a:p>
            <a:pPr marL="0" indent="0">
              <a:lnSpc>
                <a:spcPct val="80000"/>
              </a:lnSpc>
              <a:buFontTx/>
              <a:buChar char="•"/>
            </a:pPr>
            <a:r>
              <a:rPr lang="fr-FR" sz="1600" dirty="0">
                <a:ea typeface="ＭＳ Ｐゴシック" pitchFamily="34" charset="-128"/>
              </a:rPr>
              <a:t> Donation temporaire d</a:t>
            </a:r>
            <a:r>
              <a:rPr lang="fr-FR" altLang="fr-FR" sz="1600" dirty="0">
                <a:ea typeface="ＭＳ Ｐゴシック" pitchFamily="34" charset="-128"/>
              </a:rPr>
              <a:t>’</a:t>
            </a:r>
            <a:r>
              <a:rPr lang="fr-FR" sz="1600" dirty="0">
                <a:ea typeface="ＭＳ Ｐゴシック" pitchFamily="34" charset="-128"/>
              </a:rPr>
              <a:t>usufruit : </a:t>
            </a:r>
          </a:p>
          <a:p>
            <a:pPr marL="457200" lvl="1" indent="0">
              <a:lnSpc>
                <a:spcPct val="80000"/>
              </a:lnSpc>
              <a:buFont typeface="Wingdings" pitchFamily="2" charset="2"/>
              <a:buChar char="Ø"/>
            </a:pPr>
            <a:r>
              <a:rPr lang="fr-FR" sz="1600" dirty="0">
                <a:ea typeface="Arial" pitchFamily="34" charset="0"/>
              </a:rPr>
              <a:t> redevable de l</a:t>
            </a:r>
            <a:r>
              <a:rPr lang="fr-FR" altLang="fr-FR" sz="1600" dirty="0">
                <a:ea typeface="Arial" pitchFamily="34" charset="0"/>
              </a:rPr>
              <a:t>’</a:t>
            </a:r>
            <a:r>
              <a:rPr lang="fr-FR" sz="1600" dirty="0">
                <a:ea typeface="Arial" pitchFamily="34" charset="0"/>
              </a:rPr>
              <a:t>ISF est l</a:t>
            </a:r>
            <a:r>
              <a:rPr lang="fr-FR" altLang="fr-FR" sz="1600" dirty="0">
                <a:ea typeface="Arial" pitchFamily="34" charset="0"/>
              </a:rPr>
              <a:t>’</a:t>
            </a:r>
            <a:r>
              <a:rPr lang="fr-FR" sz="1600" dirty="0">
                <a:ea typeface="Arial" pitchFamily="34" charset="0"/>
              </a:rPr>
              <a:t>usufruitier</a:t>
            </a:r>
          </a:p>
          <a:p>
            <a:pPr marL="457200" lvl="1" indent="0">
              <a:lnSpc>
                <a:spcPct val="80000"/>
              </a:lnSpc>
              <a:buFont typeface="Wingdings" pitchFamily="2" charset="2"/>
              <a:buChar char="Ø"/>
            </a:pPr>
            <a:r>
              <a:rPr lang="fr-FR" sz="1600" dirty="0">
                <a:ea typeface="Arial" pitchFamily="34" charset="0"/>
              </a:rPr>
              <a:t> intéressant pour les jeunes adultes démarrant dans la vie ne franchissant pas le seuil de l</a:t>
            </a:r>
            <a:r>
              <a:rPr lang="fr-FR" altLang="fr-FR" sz="1600" dirty="0">
                <a:ea typeface="Arial" pitchFamily="34" charset="0"/>
              </a:rPr>
              <a:t>’</a:t>
            </a:r>
            <a:r>
              <a:rPr lang="fr-FR" sz="1600" dirty="0">
                <a:ea typeface="Arial" pitchFamily="34" charset="0"/>
              </a:rPr>
              <a:t>ISF + économie importante d</a:t>
            </a:r>
            <a:r>
              <a:rPr lang="fr-FR" altLang="fr-FR" sz="1600" dirty="0">
                <a:ea typeface="Arial" pitchFamily="34" charset="0"/>
              </a:rPr>
              <a:t>’</a:t>
            </a:r>
            <a:r>
              <a:rPr lang="fr-FR" sz="1600" dirty="0">
                <a:ea typeface="Arial" pitchFamily="34" charset="0"/>
              </a:rPr>
              <a:t>impôt sur le revenu si le bénéficiaire est « détaché »</a:t>
            </a:r>
          </a:p>
          <a:p>
            <a:pPr marL="457200" lvl="1" indent="0">
              <a:lnSpc>
                <a:spcPct val="80000"/>
              </a:lnSpc>
              <a:buFont typeface="Wingdings" pitchFamily="2" charset="2"/>
              <a:buChar char="Ø"/>
            </a:pPr>
            <a:endParaRPr lang="fr-FR" sz="1600" dirty="0">
              <a:ea typeface="Arial" pitchFamily="34" charset="0"/>
            </a:endParaRPr>
          </a:p>
          <a:p>
            <a:pPr marL="0" indent="0">
              <a:lnSpc>
                <a:spcPct val="80000"/>
              </a:lnSpc>
              <a:buFontTx/>
              <a:buChar char="•"/>
            </a:pPr>
            <a:r>
              <a:rPr lang="fr-FR" sz="1600" dirty="0">
                <a:ea typeface="ＭＳ Ｐゴシック" pitchFamily="34" charset="-128"/>
              </a:rPr>
              <a:t> Privilégier les produits de type « contrat de capitalisation » imposables à hauteur du capital et non des intérêts </a:t>
            </a:r>
            <a:r>
              <a:rPr lang="fr-FR" sz="1600" dirty="0" smtClean="0">
                <a:ea typeface="ＭＳ Ｐゴシック" pitchFamily="34" charset="-128"/>
              </a:rPr>
              <a:t>(efficace également pour </a:t>
            </a:r>
            <a:r>
              <a:rPr lang="fr-FR" sz="1600" dirty="0">
                <a:ea typeface="ＭＳ Ｐゴシック" pitchFamily="34" charset="-128"/>
              </a:rPr>
              <a:t>le </a:t>
            </a:r>
            <a:r>
              <a:rPr lang="fr-FR" sz="1600" dirty="0" smtClean="0">
                <a:ea typeface="ＭＳ Ｐゴシック" pitchFamily="34" charset="-128"/>
              </a:rPr>
              <a:t>plafonnement)</a:t>
            </a:r>
            <a:endParaRPr lang="fr-FR" sz="1600" dirty="0">
              <a:ea typeface="ＭＳ Ｐゴシック" pitchFamily="34" charset="-128"/>
            </a:endParaRPr>
          </a:p>
          <a:p>
            <a:pPr marL="0" indent="0">
              <a:lnSpc>
                <a:spcPct val="80000"/>
              </a:lnSpc>
              <a:buFontTx/>
              <a:buChar char="•"/>
            </a:pPr>
            <a:endParaRPr lang="fr-FR" sz="1600" dirty="0">
              <a:ea typeface="ＭＳ Ｐゴシック" pitchFamily="34" charset="-128"/>
            </a:endParaRPr>
          </a:p>
          <a:p>
            <a:pPr marL="0" indent="0">
              <a:lnSpc>
                <a:spcPct val="80000"/>
              </a:lnSpc>
              <a:buFontTx/>
              <a:buChar char="•"/>
            </a:pPr>
            <a:r>
              <a:rPr lang="fr-FR" sz="1600" dirty="0">
                <a:ea typeface="ＭＳ Ｐゴシック" pitchFamily="34" charset="-128"/>
              </a:rPr>
              <a:t> Outil professionnel toujours exonéré avec les précautions nécessaires</a:t>
            </a:r>
          </a:p>
          <a:p>
            <a:pPr marL="0" indent="0">
              <a:lnSpc>
                <a:spcPct val="80000"/>
              </a:lnSpc>
              <a:buFontTx/>
              <a:buChar char="•"/>
            </a:pPr>
            <a:endParaRPr lang="fr-FR" sz="1600" dirty="0">
              <a:ea typeface="ＭＳ Ｐゴシック" pitchFamily="34" charset="-128"/>
            </a:endParaRPr>
          </a:p>
          <a:p>
            <a:pPr marL="0" indent="0">
              <a:lnSpc>
                <a:spcPct val="80000"/>
              </a:lnSpc>
              <a:buFontTx/>
              <a:buChar char="•"/>
            </a:pPr>
            <a:r>
              <a:rPr lang="fr-FR" sz="1600" dirty="0">
                <a:ea typeface="ＭＳ Ｐゴシック" pitchFamily="34" charset="-128"/>
              </a:rPr>
              <a:t> Achat de nue-propriété au comptant (un prêt ne serait pas déductible)</a:t>
            </a:r>
            <a:br>
              <a:rPr lang="fr-FR" sz="1600" dirty="0">
                <a:ea typeface="ＭＳ Ｐゴシック" pitchFamily="34" charset="-128"/>
              </a:rPr>
            </a:br>
            <a:endParaRPr lang="fr-FR" sz="1600" dirty="0">
              <a:ea typeface="ＭＳ Ｐゴシック" pitchFamily="34" charset="-128"/>
            </a:endParaRPr>
          </a:p>
          <a:p>
            <a:pPr marL="0" indent="0">
              <a:lnSpc>
                <a:spcPct val="80000"/>
              </a:lnSpc>
              <a:buFontTx/>
              <a:buChar char="•"/>
            </a:pPr>
            <a:r>
              <a:rPr lang="fr-FR" sz="1600" dirty="0">
                <a:ea typeface="ＭＳ Ｐゴシック" pitchFamily="34" charset="-128"/>
              </a:rPr>
              <a:t> Réduction pour dons (75% dans la limite de 50.000 €</a:t>
            </a:r>
            <a:r>
              <a:rPr lang="fr-FR" sz="1600" dirty="0" smtClean="0">
                <a:ea typeface="ＭＳ Ｐゴシック" pitchFamily="34" charset="-128"/>
              </a:rPr>
              <a:t>)</a:t>
            </a:r>
          </a:p>
          <a:p>
            <a:pPr marL="0" indent="0">
              <a:lnSpc>
                <a:spcPct val="80000"/>
              </a:lnSpc>
              <a:buFontTx/>
              <a:buChar char="•"/>
            </a:pPr>
            <a:endParaRPr lang="fr-FR" sz="1600" dirty="0">
              <a:ea typeface="ＭＳ Ｐゴシック" pitchFamily="34" charset="-128"/>
            </a:endParaRPr>
          </a:p>
          <a:p>
            <a:pPr marL="0" indent="0">
              <a:lnSpc>
                <a:spcPct val="80000"/>
              </a:lnSpc>
              <a:buFontTx/>
              <a:buChar char="•"/>
            </a:pPr>
            <a:r>
              <a:rPr lang="fr-FR" sz="1600" dirty="0">
                <a:ea typeface="ＭＳ Ｐゴシック" pitchFamily="34" charset="-128"/>
              </a:rPr>
              <a:t> Réduction pour investissements dans les PME (50 % dans la limite de 45.000 €)</a:t>
            </a:r>
          </a:p>
          <a:p>
            <a:pPr marL="331788" indent="-285750">
              <a:lnSpc>
                <a:spcPct val="80000"/>
              </a:lnSpc>
              <a:spcBef>
                <a:spcPct val="0"/>
              </a:spcBef>
            </a:pPr>
            <a:endParaRPr lang="fr-FR" sz="1600" b="1" dirty="0">
              <a:ea typeface="ＭＳ Ｐゴシック" pitchFamily="34" charset="-128"/>
            </a:endParaRPr>
          </a:p>
        </p:txBody>
      </p:sp>
      <p:sp>
        <p:nvSpPr>
          <p:cNvPr id="4" name="Espace réservé de la date 3"/>
          <p:cNvSpPr>
            <a:spLocks noGrp="1"/>
          </p:cNvSpPr>
          <p:nvPr>
            <p:ph type="dt" sz="half" idx="10"/>
          </p:nvPr>
        </p:nvSpPr>
        <p:spPr/>
        <p:txBody>
          <a:bodyPr/>
          <a:lstStyle/>
          <a:p>
            <a:fld id="{215C73C0-EF3C-400D-A8FC-96DD973DD458}"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82</a:t>
            </a:fld>
            <a:endParaRPr lang="fr-FR">
              <a:solidFill>
                <a:srgbClr val="766A62"/>
              </a:solidFill>
            </a:endParaRPr>
          </a:p>
        </p:txBody>
      </p:sp>
    </p:spTree>
    <p:extLst>
      <p:ext uri="{BB962C8B-B14F-4D97-AF65-F5344CB8AC3E}">
        <p14:creationId xmlns:p14="http://schemas.microsoft.com/office/powerpoint/2010/main" val="48625345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1"/>
          <p:cNvSpPr txBox="1">
            <a:spLocks/>
          </p:cNvSpPr>
          <p:nvPr/>
        </p:nvSpPr>
        <p:spPr bwMode="auto">
          <a:xfrm>
            <a:off x="433076" y="2636605"/>
            <a:ext cx="8196263"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20000"/>
              </a:spcBef>
              <a:buFont typeface="Symbol" pitchFamily="18" charset="2"/>
              <a:buNone/>
            </a:pPr>
            <a:endParaRPr lang="fr-FR" sz="4400" b="1" dirty="0">
              <a:solidFill>
                <a:srgbClr val="13294A"/>
              </a:solidFill>
              <a:cs typeface="Arial" pitchFamily="34" charset="0"/>
            </a:endParaRPr>
          </a:p>
          <a:p>
            <a:pPr algn="ctr">
              <a:spcBef>
                <a:spcPct val="20000"/>
              </a:spcBef>
              <a:buFont typeface="Symbol" pitchFamily="18" charset="2"/>
              <a:buNone/>
            </a:pPr>
            <a:r>
              <a:rPr lang="fr-FR" sz="4400" b="1" dirty="0" smtClean="0">
                <a:solidFill>
                  <a:srgbClr val="13294A"/>
                </a:solidFill>
                <a:cs typeface="Arial" pitchFamily="34" charset="0"/>
              </a:rPr>
              <a:t>3.</a:t>
            </a:r>
            <a:r>
              <a:rPr lang="fr-FR" sz="4400" b="1" dirty="0">
                <a:solidFill>
                  <a:srgbClr val="13294A"/>
                </a:solidFill>
                <a:cs typeface="Arial" pitchFamily="34" charset="0"/>
              </a:rPr>
              <a:t>	</a:t>
            </a:r>
            <a:r>
              <a:rPr lang="fr-FR" sz="4400" b="1" dirty="0" smtClean="0">
                <a:solidFill>
                  <a:srgbClr val="13294A"/>
                </a:solidFill>
                <a:cs typeface="Arial" pitchFamily="34" charset="0"/>
              </a:rPr>
              <a:t>Fiscalité internationale</a:t>
            </a:r>
            <a:endParaRPr lang="fr-FR" sz="4400" b="1" dirty="0">
              <a:solidFill>
                <a:srgbClr val="13294A"/>
              </a:solidFill>
              <a:cs typeface="Arial" pitchFamily="34" charset="0"/>
            </a:endParaRPr>
          </a:p>
        </p:txBody>
      </p:sp>
    </p:spTree>
    <p:extLst>
      <p:ext uri="{BB962C8B-B14F-4D97-AF65-F5344CB8AC3E}">
        <p14:creationId xmlns:p14="http://schemas.microsoft.com/office/powerpoint/2010/main" val="427785802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836712"/>
            <a:ext cx="8064500" cy="973038"/>
          </a:xfrm>
        </p:spPr>
        <p:txBody>
          <a:bodyPr/>
          <a:lstStyle/>
          <a:p>
            <a:r>
              <a:rPr lang="fr-FR" b="1" dirty="0" smtClean="0"/>
              <a:t>3. Fiscalité internationale</a:t>
            </a:r>
            <a:r>
              <a:rPr lang="fr-FR" dirty="0"/>
              <a:t/>
            </a:r>
            <a:br>
              <a:rPr lang="fr-FR" dirty="0"/>
            </a:br>
            <a:r>
              <a:rPr lang="fr-FR" sz="1800" dirty="0" smtClean="0"/>
              <a:t>3.1. Exit </a:t>
            </a:r>
            <a:r>
              <a:rPr lang="fr-FR" sz="1800" dirty="0" err="1" smtClean="0"/>
              <a:t>tax</a:t>
            </a:r>
            <a:r>
              <a:rPr lang="fr-FR" sz="1800" dirty="0" smtClean="0"/>
              <a:t> des personnes physiques</a:t>
            </a:r>
            <a:endParaRPr lang="fr-FR" sz="1800" dirty="0"/>
          </a:p>
        </p:txBody>
      </p:sp>
      <p:sp>
        <p:nvSpPr>
          <p:cNvPr id="3" name="Espace réservé du contenu 2"/>
          <p:cNvSpPr>
            <a:spLocks noGrp="1"/>
          </p:cNvSpPr>
          <p:nvPr>
            <p:ph idx="1"/>
          </p:nvPr>
        </p:nvSpPr>
        <p:spPr>
          <a:xfrm>
            <a:off x="395536" y="1916832"/>
            <a:ext cx="8496944" cy="4320479"/>
          </a:xfrm>
        </p:spPr>
        <p:txBody>
          <a:bodyPr/>
          <a:lstStyle/>
          <a:p>
            <a:pPr>
              <a:lnSpc>
                <a:spcPct val="80000"/>
              </a:lnSpc>
            </a:pPr>
            <a:r>
              <a:rPr lang="fr-FR" dirty="0" smtClean="0"/>
              <a:t>Précisions sur le champ d’application :</a:t>
            </a:r>
          </a:p>
          <a:p>
            <a:pPr marL="720725" lvl="1" indent="-457200">
              <a:lnSpc>
                <a:spcPct val="80000"/>
              </a:lnSpc>
              <a:buFont typeface="Wingdings" pitchFamily="2" charset="2"/>
              <a:buChar char="Ø"/>
            </a:pPr>
            <a:r>
              <a:rPr lang="fr-FR" sz="1400" dirty="0" smtClean="0"/>
              <a:t>Transfert </a:t>
            </a:r>
            <a:r>
              <a:rPr lang="fr-FR" sz="1400" dirty="0"/>
              <a:t>du domicile fiscal hors de France d’une personne ayant résidé en France </a:t>
            </a:r>
            <a:r>
              <a:rPr lang="fr-FR" sz="1400" b="1" dirty="0"/>
              <a:t>au moins 6 ans sur les 10 années</a:t>
            </a:r>
            <a:r>
              <a:rPr lang="fr-FR" sz="1400" dirty="0"/>
              <a:t> précédant le départ.</a:t>
            </a:r>
          </a:p>
          <a:p>
            <a:pPr marL="720725" lvl="1" indent="-457200">
              <a:lnSpc>
                <a:spcPct val="80000"/>
              </a:lnSpc>
              <a:buFont typeface="Wingdings" pitchFamily="2" charset="2"/>
              <a:buChar char="Ø"/>
            </a:pPr>
            <a:r>
              <a:rPr lang="fr-FR" sz="1400" dirty="0"/>
              <a:t>Participations directe ou indirecte  </a:t>
            </a:r>
            <a:r>
              <a:rPr lang="fr-FR" sz="1400" b="1" dirty="0"/>
              <a:t>d’au moins</a:t>
            </a:r>
            <a:r>
              <a:rPr lang="fr-FR" sz="1400" dirty="0"/>
              <a:t> </a:t>
            </a:r>
            <a:r>
              <a:rPr lang="fr-FR" sz="1400" b="1" dirty="0"/>
              <a:t>1%</a:t>
            </a:r>
            <a:r>
              <a:rPr lang="fr-FR" sz="1400" dirty="0"/>
              <a:t> dans les bénéfices d’une société française ou étrangère ou d’une valeur globale </a:t>
            </a:r>
            <a:r>
              <a:rPr lang="fr-FR" sz="1400" b="1" dirty="0"/>
              <a:t>d’au moins 1,3 M€</a:t>
            </a:r>
            <a:r>
              <a:rPr lang="fr-FR" sz="1400" dirty="0" smtClean="0"/>
              <a:t>.</a:t>
            </a:r>
          </a:p>
          <a:p>
            <a:pPr marL="720725" lvl="1" indent="-457200">
              <a:lnSpc>
                <a:spcPct val="80000"/>
              </a:lnSpc>
              <a:buFont typeface="Wingdings" pitchFamily="2" charset="2"/>
              <a:buChar char="Ø"/>
            </a:pPr>
            <a:r>
              <a:rPr lang="fr-FR" sz="1400" b="1" dirty="0"/>
              <a:t>Non applicable aux </a:t>
            </a:r>
            <a:r>
              <a:rPr lang="fr-FR" sz="1400" b="1" dirty="0" smtClean="0"/>
              <a:t>:</a:t>
            </a:r>
            <a:endParaRPr lang="fr-FR" sz="1400" b="1" dirty="0"/>
          </a:p>
          <a:p>
            <a:pPr marL="1223963" lvl="3" indent="-457200">
              <a:lnSpc>
                <a:spcPct val="80000"/>
              </a:lnSpc>
              <a:buFont typeface="Courier New" pitchFamily="49" charset="0"/>
              <a:buChar char="o"/>
            </a:pPr>
            <a:r>
              <a:rPr lang="fr-FR" sz="1200" b="1" dirty="0" smtClean="0"/>
              <a:t>sociétés </a:t>
            </a:r>
            <a:r>
              <a:rPr lang="fr-FR" sz="1200" b="1" dirty="0"/>
              <a:t>à prépondérance immobilière </a:t>
            </a:r>
            <a:r>
              <a:rPr lang="fr-FR" sz="1200" dirty="0"/>
              <a:t>(IS ou non)</a:t>
            </a:r>
          </a:p>
          <a:p>
            <a:pPr marL="1223963" lvl="3" indent="-457200">
              <a:lnSpc>
                <a:spcPct val="80000"/>
              </a:lnSpc>
              <a:buFont typeface="Courier New" pitchFamily="49" charset="0"/>
              <a:buChar char="o"/>
            </a:pPr>
            <a:r>
              <a:rPr lang="fr-FR" sz="1200" dirty="0"/>
              <a:t>SICAV, FCPR</a:t>
            </a:r>
          </a:p>
          <a:p>
            <a:pPr marL="1223963" lvl="3" indent="-457200">
              <a:lnSpc>
                <a:spcPct val="80000"/>
              </a:lnSpc>
              <a:buFont typeface="Courier New" pitchFamily="49" charset="0"/>
              <a:buChar char="o"/>
            </a:pPr>
            <a:r>
              <a:rPr lang="fr-FR" sz="1200" dirty="0"/>
              <a:t>Stock options et </a:t>
            </a:r>
            <a:r>
              <a:rPr lang="fr-FR" sz="1200" dirty="0" err="1"/>
              <a:t>AGAs</a:t>
            </a:r>
            <a:r>
              <a:rPr lang="fr-FR" sz="1200" dirty="0"/>
              <a:t> (gain d’acquisition)</a:t>
            </a:r>
          </a:p>
          <a:p>
            <a:pPr marL="1223963" lvl="3" indent="-457200">
              <a:lnSpc>
                <a:spcPct val="80000"/>
              </a:lnSpc>
              <a:buFont typeface="Courier New" pitchFamily="49" charset="0"/>
              <a:buChar char="o"/>
            </a:pPr>
            <a:r>
              <a:rPr lang="fr-FR" sz="1200" dirty="0"/>
              <a:t>Parts de </a:t>
            </a:r>
            <a:r>
              <a:rPr lang="fr-FR" sz="1200" dirty="0" err="1"/>
              <a:t>carried</a:t>
            </a:r>
            <a:r>
              <a:rPr lang="fr-FR" sz="1200" dirty="0"/>
              <a:t> </a:t>
            </a:r>
            <a:r>
              <a:rPr lang="fr-FR" sz="1200" dirty="0" err="1" smtClean="0"/>
              <a:t>interest</a:t>
            </a:r>
            <a:endParaRPr lang="fr-FR" sz="1200" dirty="0" smtClean="0"/>
          </a:p>
          <a:p>
            <a:pPr marL="1223963" lvl="3" indent="-457200">
              <a:lnSpc>
                <a:spcPct val="80000"/>
              </a:lnSpc>
              <a:buFont typeface="Courier New" pitchFamily="49" charset="0"/>
              <a:buChar char="o"/>
            </a:pPr>
            <a:r>
              <a:rPr lang="fr-FR" sz="1200" dirty="0" smtClean="0"/>
              <a:t>PEA</a:t>
            </a:r>
          </a:p>
          <a:p>
            <a:pPr marL="0" indent="-43237">
              <a:lnSpc>
                <a:spcPct val="80000"/>
              </a:lnSpc>
              <a:buNone/>
            </a:pPr>
            <a:r>
              <a:rPr lang="fr-FR" dirty="0" smtClean="0"/>
              <a:t>- Montant de l’exit </a:t>
            </a:r>
            <a:r>
              <a:rPr lang="fr-FR" dirty="0" err="1" smtClean="0"/>
              <a:t>tax</a:t>
            </a:r>
            <a:r>
              <a:rPr lang="fr-FR" dirty="0" smtClean="0"/>
              <a:t> :</a:t>
            </a:r>
            <a:endParaRPr lang="fr-FR" dirty="0"/>
          </a:p>
          <a:p>
            <a:pPr marL="720725" lvl="1" indent="-457200">
              <a:lnSpc>
                <a:spcPct val="80000"/>
              </a:lnSpc>
              <a:buFont typeface="Wingdings" pitchFamily="2" charset="2"/>
              <a:buChar char="Ø"/>
            </a:pPr>
            <a:r>
              <a:rPr lang="fr-FR" sz="1400" dirty="0"/>
              <a:t>Imposition des PV à </a:t>
            </a:r>
            <a:r>
              <a:rPr lang="fr-FR" sz="1400" b="1" dirty="0" smtClean="0"/>
              <a:t>34,5</a:t>
            </a:r>
            <a:r>
              <a:rPr lang="fr-FR" sz="1400" b="1" dirty="0"/>
              <a:t>%</a:t>
            </a:r>
            <a:r>
              <a:rPr lang="fr-FR" sz="1400" dirty="0"/>
              <a:t> jusqu’au 28 septembre 2012, </a:t>
            </a:r>
            <a:r>
              <a:rPr lang="fr-FR" sz="1400" b="1" dirty="0"/>
              <a:t>39,5% </a:t>
            </a:r>
            <a:r>
              <a:rPr lang="fr-FR" sz="1400" dirty="0"/>
              <a:t>entre le 28 septembre et le 31 décembre 2012 et </a:t>
            </a:r>
            <a:r>
              <a:rPr lang="fr-FR" sz="1400" b="1" dirty="0"/>
              <a:t>barème progressif </a:t>
            </a:r>
            <a:r>
              <a:rPr lang="fr-FR" sz="1400" dirty="0"/>
              <a:t>après cette date </a:t>
            </a:r>
          </a:p>
          <a:p>
            <a:pPr marL="720725" lvl="1" indent="-457200">
              <a:lnSpc>
                <a:spcPct val="80000"/>
              </a:lnSpc>
              <a:buFont typeface="Wingdings" pitchFamily="2" charset="2"/>
              <a:buChar char="Ø"/>
            </a:pPr>
            <a:r>
              <a:rPr lang="fr-FR" sz="1400" b="1" dirty="0"/>
              <a:t>Non imputation des MV latentes ou reportables </a:t>
            </a:r>
            <a:r>
              <a:rPr lang="fr-FR" sz="1400" dirty="0"/>
              <a:t>ou de l’année du départ (mais imputation de la moins-value ultérieure</a:t>
            </a:r>
            <a:r>
              <a:rPr lang="fr-FR" sz="1400" dirty="0" smtClean="0"/>
              <a:t>)</a:t>
            </a:r>
            <a:endParaRPr lang="fr-FR" sz="1400" dirty="0"/>
          </a:p>
        </p:txBody>
      </p:sp>
      <p:sp>
        <p:nvSpPr>
          <p:cNvPr id="4" name="Espace réservé de la date 3"/>
          <p:cNvSpPr>
            <a:spLocks noGrp="1"/>
          </p:cNvSpPr>
          <p:nvPr>
            <p:ph type="dt" sz="half" idx="10"/>
          </p:nvPr>
        </p:nvSpPr>
        <p:spPr/>
        <p:txBody>
          <a:bodyPr/>
          <a:lstStyle/>
          <a:p>
            <a:fld id="{F37C3D94-6F83-41DC-B0C4-54348B576906}"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84</a:t>
            </a:fld>
            <a:endParaRPr lang="fr-FR">
              <a:solidFill>
                <a:srgbClr val="766A62"/>
              </a:solidFill>
            </a:endParaRPr>
          </a:p>
        </p:txBody>
      </p:sp>
    </p:spTree>
    <p:extLst>
      <p:ext uri="{BB962C8B-B14F-4D97-AF65-F5344CB8AC3E}">
        <p14:creationId xmlns:p14="http://schemas.microsoft.com/office/powerpoint/2010/main" val="409343545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836712"/>
            <a:ext cx="8064500" cy="973038"/>
          </a:xfrm>
        </p:spPr>
        <p:txBody>
          <a:bodyPr/>
          <a:lstStyle/>
          <a:p>
            <a:r>
              <a:rPr lang="fr-FR" b="1" dirty="0" smtClean="0"/>
              <a:t>3. Fiscalité internationale</a:t>
            </a:r>
            <a:r>
              <a:rPr lang="fr-FR" dirty="0"/>
              <a:t/>
            </a:r>
            <a:br>
              <a:rPr lang="fr-FR" dirty="0"/>
            </a:br>
            <a:r>
              <a:rPr lang="fr-FR" sz="1800" dirty="0" smtClean="0"/>
              <a:t>3.1. Exit </a:t>
            </a:r>
            <a:r>
              <a:rPr lang="fr-FR" sz="1800" dirty="0" err="1" smtClean="0"/>
              <a:t>tax</a:t>
            </a:r>
            <a:r>
              <a:rPr lang="fr-FR" sz="1800" dirty="0" smtClean="0"/>
              <a:t> des personnes physiques</a:t>
            </a:r>
            <a:endParaRPr lang="fr-FR" sz="1800" dirty="0"/>
          </a:p>
        </p:txBody>
      </p:sp>
      <p:sp>
        <p:nvSpPr>
          <p:cNvPr id="4" name="Espace réservé de la date 3"/>
          <p:cNvSpPr>
            <a:spLocks noGrp="1"/>
          </p:cNvSpPr>
          <p:nvPr>
            <p:ph type="dt" sz="half" idx="10"/>
          </p:nvPr>
        </p:nvSpPr>
        <p:spPr/>
        <p:txBody>
          <a:bodyPr/>
          <a:lstStyle/>
          <a:p>
            <a:fld id="{160D3525-40CC-4DED-82CC-FDBE2535E2D8}"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85</a:t>
            </a:fld>
            <a:endParaRPr lang="fr-FR">
              <a:solidFill>
                <a:srgbClr val="766A62"/>
              </a:solidFill>
            </a:endParaRPr>
          </a:p>
        </p:txBody>
      </p:sp>
      <p:sp>
        <p:nvSpPr>
          <p:cNvPr id="8" name="Espace réservé du texte 2"/>
          <p:cNvSpPr>
            <a:spLocks noGrp="1"/>
          </p:cNvSpPr>
          <p:nvPr>
            <p:ph idx="1"/>
          </p:nvPr>
        </p:nvSpPr>
        <p:spPr>
          <a:xfrm>
            <a:off x="395536" y="1988840"/>
            <a:ext cx="8497887" cy="4321175"/>
          </a:xfrm>
        </p:spPr>
        <p:txBody>
          <a:bodyPr/>
          <a:lstStyle/>
          <a:p>
            <a:pPr marL="0" indent="0">
              <a:lnSpc>
                <a:spcPct val="80000"/>
              </a:lnSpc>
              <a:buNone/>
              <a:defRPr/>
            </a:pPr>
            <a:r>
              <a:rPr lang="fr-FR" dirty="0" smtClean="0"/>
              <a:t>Aménagement du sursis de paiement : </a:t>
            </a:r>
            <a:endParaRPr lang="fr-FR" sz="800" dirty="0">
              <a:solidFill>
                <a:schemeClr val="tx1"/>
              </a:solidFill>
            </a:endParaRPr>
          </a:p>
          <a:p>
            <a:pPr marL="726775" indent="-457200">
              <a:lnSpc>
                <a:spcPct val="80000"/>
              </a:lnSpc>
              <a:spcAft>
                <a:spcPts val="600"/>
              </a:spcAft>
              <a:buFont typeface="Wingdings" pitchFamily="2" charset="2"/>
              <a:buChar char="Ø"/>
              <a:defRPr/>
            </a:pPr>
            <a:r>
              <a:rPr lang="fr-FR" sz="1600" b="1" dirty="0"/>
              <a:t>Le différé tombe en cas de</a:t>
            </a:r>
            <a:r>
              <a:rPr lang="fr-FR" sz="1600" dirty="0"/>
              <a:t>:</a:t>
            </a:r>
          </a:p>
          <a:p>
            <a:pPr lvl="2">
              <a:lnSpc>
                <a:spcPct val="80000"/>
              </a:lnSpc>
              <a:buFont typeface="Courier New" pitchFamily="49" charset="0"/>
              <a:buChar char="o"/>
              <a:defRPr/>
            </a:pPr>
            <a:r>
              <a:rPr lang="fr-FR" sz="1400" dirty="0">
                <a:latin typeface="Arial" charset="0"/>
                <a:cs typeface="Arial" charset="0"/>
              </a:rPr>
              <a:t>cession, rachat, remboursement, annulation dans les </a:t>
            </a:r>
            <a:r>
              <a:rPr lang="fr-FR" sz="1400" b="1" dirty="0">
                <a:latin typeface="Arial" charset="0"/>
                <a:cs typeface="Arial" charset="0"/>
              </a:rPr>
              <a:t>8 ans suivant le départ</a:t>
            </a:r>
            <a:r>
              <a:rPr lang="fr-FR" sz="1400" dirty="0">
                <a:latin typeface="Arial" charset="0"/>
                <a:cs typeface="Arial" charset="0"/>
              </a:rPr>
              <a:t>, des titres sur lesquels l’exit </a:t>
            </a:r>
            <a:r>
              <a:rPr lang="fr-FR" sz="1400" dirty="0" err="1">
                <a:latin typeface="Arial" charset="0"/>
                <a:cs typeface="Arial" charset="0"/>
              </a:rPr>
              <a:t>tax</a:t>
            </a:r>
            <a:r>
              <a:rPr lang="fr-FR" sz="1400" dirty="0">
                <a:latin typeface="Arial" charset="0"/>
                <a:cs typeface="Arial" charset="0"/>
              </a:rPr>
              <a:t> a été </a:t>
            </a:r>
            <a:r>
              <a:rPr lang="fr-FR" sz="1400" dirty="0" smtClean="0">
                <a:latin typeface="Arial" charset="0"/>
                <a:cs typeface="Arial" charset="0"/>
              </a:rPr>
              <a:t>calculée </a:t>
            </a:r>
            <a:r>
              <a:rPr lang="fr-FR" sz="1400" dirty="0">
                <a:latin typeface="Arial" charset="0"/>
                <a:cs typeface="Arial" charset="0"/>
              </a:rPr>
              <a:t>ou reçus en cas d’échange ultérieur sauf échange de titres 150-0B;</a:t>
            </a:r>
          </a:p>
          <a:p>
            <a:pPr lvl="2">
              <a:lnSpc>
                <a:spcPct val="80000"/>
              </a:lnSpc>
              <a:buFont typeface="Courier New" pitchFamily="49" charset="0"/>
              <a:buChar char="o"/>
              <a:defRPr/>
            </a:pPr>
            <a:r>
              <a:rPr lang="fr-FR" sz="1400" dirty="0">
                <a:latin typeface="Arial" charset="0"/>
                <a:cs typeface="Arial" charset="0"/>
              </a:rPr>
              <a:t>Cession, rachat des titres détenus par la holding en cas d’apport réalisé depuis le 14 novembre 2012 (LFR)</a:t>
            </a:r>
          </a:p>
          <a:p>
            <a:pPr lvl="2">
              <a:lnSpc>
                <a:spcPct val="80000"/>
              </a:lnSpc>
              <a:buFont typeface="Courier New" pitchFamily="49" charset="0"/>
              <a:buChar char="o"/>
              <a:defRPr/>
            </a:pPr>
            <a:r>
              <a:rPr lang="fr-FR" sz="1400" dirty="0">
                <a:latin typeface="Arial" charset="0"/>
                <a:cs typeface="Arial" charset="0"/>
              </a:rPr>
              <a:t>Non respect des obligations déclaratives annuelle (PV en différé)</a:t>
            </a:r>
          </a:p>
          <a:p>
            <a:pPr marL="726775" indent="-457200">
              <a:lnSpc>
                <a:spcPct val="80000"/>
              </a:lnSpc>
              <a:spcBef>
                <a:spcPts val="1800"/>
              </a:spcBef>
              <a:spcAft>
                <a:spcPts val="600"/>
              </a:spcAft>
              <a:buFont typeface="Wingdings" pitchFamily="2" charset="2"/>
              <a:buChar char="Ø"/>
              <a:defRPr/>
            </a:pPr>
            <a:r>
              <a:rPr lang="fr-FR" sz="1600" b="1" dirty="0"/>
              <a:t>Dégrèvement ou restitution dans les cas suivants :</a:t>
            </a:r>
          </a:p>
          <a:p>
            <a:pPr lvl="2">
              <a:lnSpc>
                <a:spcPct val="80000"/>
              </a:lnSpc>
              <a:buFont typeface="Courier New" pitchFamily="49" charset="0"/>
              <a:buChar char="o"/>
              <a:defRPr/>
            </a:pPr>
            <a:r>
              <a:rPr lang="fr-FR" sz="1400" dirty="0">
                <a:latin typeface="Arial" charset="0"/>
                <a:cs typeface="Arial" charset="0"/>
              </a:rPr>
              <a:t>Imputation de la moins-value ultérieure;</a:t>
            </a:r>
          </a:p>
          <a:p>
            <a:pPr lvl="2">
              <a:lnSpc>
                <a:spcPct val="80000"/>
              </a:lnSpc>
              <a:buFont typeface="Courier New" pitchFamily="49" charset="0"/>
              <a:buChar char="o"/>
              <a:defRPr/>
            </a:pPr>
            <a:r>
              <a:rPr lang="fr-FR" sz="1400" dirty="0">
                <a:latin typeface="Arial" charset="0"/>
                <a:cs typeface="Arial" charset="0"/>
              </a:rPr>
              <a:t>retour en France;</a:t>
            </a:r>
          </a:p>
          <a:p>
            <a:pPr lvl="2">
              <a:lnSpc>
                <a:spcPct val="80000"/>
              </a:lnSpc>
              <a:buFont typeface="Courier New" pitchFamily="49" charset="0"/>
              <a:buChar char="o"/>
              <a:defRPr/>
            </a:pPr>
            <a:r>
              <a:rPr lang="fr-FR" sz="1400" dirty="0">
                <a:latin typeface="Arial" charset="0"/>
                <a:cs typeface="Arial" charset="0"/>
              </a:rPr>
              <a:t>absence de transfert dans les 8 ans (attention : </a:t>
            </a:r>
            <a:r>
              <a:rPr lang="fr-FR" sz="1400" b="1" dirty="0">
                <a:latin typeface="Arial" charset="0"/>
                <a:cs typeface="Arial" charset="0"/>
              </a:rPr>
              <a:t>pas les contributions !</a:t>
            </a:r>
            <a:r>
              <a:rPr lang="fr-FR" sz="1400" dirty="0">
                <a:latin typeface="Arial" charset="0"/>
                <a:cs typeface="Arial" charset="0"/>
              </a:rPr>
              <a:t>);</a:t>
            </a:r>
          </a:p>
          <a:p>
            <a:pPr lvl="2">
              <a:lnSpc>
                <a:spcPct val="80000"/>
              </a:lnSpc>
              <a:buFont typeface="Courier New" pitchFamily="49" charset="0"/>
              <a:buChar char="o"/>
              <a:defRPr/>
            </a:pPr>
            <a:r>
              <a:rPr lang="fr-FR" sz="1400" dirty="0">
                <a:latin typeface="Arial" charset="0"/>
                <a:cs typeface="Arial" charset="0"/>
              </a:rPr>
              <a:t>Imputation de l’impôt étranger</a:t>
            </a:r>
          </a:p>
          <a:p>
            <a:pPr lvl="2">
              <a:lnSpc>
                <a:spcPct val="80000"/>
              </a:lnSpc>
              <a:buFont typeface="Courier New" pitchFamily="49" charset="0"/>
              <a:buChar char="o"/>
              <a:defRPr/>
            </a:pPr>
            <a:r>
              <a:rPr lang="fr-FR" sz="1400" dirty="0">
                <a:latin typeface="Arial" charset="0"/>
                <a:cs typeface="Arial" charset="0"/>
              </a:rPr>
              <a:t>cession imposable en France dans le cadre de l’article 244 bis B ou liquidation/rachat  </a:t>
            </a:r>
            <a:r>
              <a:rPr lang="fr-FR" sz="1400" dirty="0" smtClean="0">
                <a:latin typeface="Arial" charset="0"/>
                <a:cs typeface="Arial" charset="0"/>
              </a:rPr>
              <a:t>(pas les contributions !) </a:t>
            </a:r>
            <a:endParaRPr lang="fr-FR" sz="1400" dirty="0">
              <a:latin typeface="Arial" charset="0"/>
              <a:cs typeface="Arial" charset="0"/>
            </a:endParaRPr>
          </a:p>
          <a:p>
            <a:pPr lvl="2">
              <a:lnSpc>
                <a:spcPct val="80000"/>
              </a:lnSpc>
              <a:buFont typeface="Courier New" pitchFamily="49" charset="0"/>
              <a:buChar char="o"/>
              <a:defRPr/>
            </a:pPr>
            <a:r>
              <a:rPr lang="fr-FR" sz="1400" dirty="0">
                <a:latin typeface="Arial" charset="0"/>
                <a:cs typeface="Arial" charset="0"/>
              </a:rPr>
              <a:t>Transfert des titres par succession ou donation (dans ce dernier cas preuve du caractère non abusif à fournir par le contribuable)</a:t>
            </a:r>
          </a:p>
          <a:p>
            <a:pPr marL="0" indent="0">
              <a:lnSpc>
                <a:spcPct val="80000"/>
              </a:lnSpc>
              <a:buNone/>
              <a:defRPr/>
            </a:pPr>
            <a:endParaRPr lang="fr-FR" dirty="0" smtClean="0"/>
          </a:p>
          <a:p>
            <a:pPr>
              <a:defRPr/>
            </a:pPr>
            <a:endParaRPr lang="fr-FR" dirty="0">
              <a:latin typeface="Arial" charset="0"/>
              <a:cs typeface="Arial" charset="0"/>
            </a:endParaRPr>
          </a:p>
          <a:p>
            <a:pPr marL="720725" lvl="1" indent="-457200">
              <a:lnSpc>
                <a:spcPct val="80000"/>
              </a:lnSpc>
              <a:buFont typeface="Wingdings" pitchFamily="2" charset="2"/>
              <a:buChar char="Ø"/>
              <a:defRPr/>
            </a:pPr>
            <a:endParaRPr lang="fr-FR" sz="1600" dirty="0" smtClean="0"/>
          </a:p>
        </p:txBody>
      </p:sp>
    </p:spTree>
    <p:extLst>
      <p:ext uri="{BB962C8B-B14F-4D97-AF65-F5344CB8AC3E}">
        <p14:creationId xmlns:p14="http://schemas.microsoft.com/office/powerpoint/2010/main" val="307692761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3. Fiscalité internationale</a:t>
            </a:r>
            <a:r>
              <a:rPr lang="fr-FR" dirty="0"/>
              <a:t/>
            </a:r>
            <a:br>
              <a:rPr lang="fr-FR" dirty="0"/>
            </a:br>
            <a:r>
              <a:rPr lang="fr-FR" sz="1800" dirty="0" smtClean="0"/>
              <a:t>3.2. Retour d’expérience sur les déclarations de trust</a:t>
            </a:r>
            <a:endParaRPr lang="fr-FR" sz="1800" dirty="0"/>
          </a:p>
        </p:txBody>
      </p:sp>
      <p:sp>
        <p:nvSpPr>
          <p:cNvPr id="3" name="Espace réservé du contenu 2"/>
          <p:cNvSpPr>
            <a:spLocks noGrp="1"/>
          </p:cNvSpPr>
          <p:nvPr>
            <p:ph idx="1"/>
          </p:nvPr>
        </p:nvSpPr>
        <p:spPr>
          <a:xfrm>
            <a:off x="395536" y="1988840"/>
            <a:ext cx="8496944" cy="4320479"/>
          </a:xfrm>
        </p:spPr>
        <p:txBody>
          <a:bodyPr/>
          <a:lstStyle/>
          <a:p>
            <a:pPr>
              <a:spcBef>
                <a:spcPts val="600"/>
              </a:spcBef>
            </a:pPr>
            <a:r>
              <a:rPr lang="fr-FR" sz="1600" b="1" dirty="0" smtClean="0"/>
              <a:t> Obligations déclaratives :</a:t>
            </a:r>
          </a:p>
          <a:p>
            <a:pPr lvl="1">
              <a:spcBef>
                <a:spcPts val="600"/>
              </a:spcBef>
            </a:pPr>
            <a:r>
              <a:rPr lang="fr-FR" sz="1400" dirty="0" smtClean="0"/>
              <a:t>Déclaration évènementielle : à souscrire dans le mois suivant l’évènement</a:t>
            </a:r>
          </a:p>
          <a:p>
            <a:pPr lvl="1">
              <a:spcBef>
                <a:spcPts val="600"/>
              </a:spcBef>
            </a:pPr>
            <a:r>
              <a:rPr lang="fr-FR" sz="1400" dirty="0" smtClean="0"/>
              <a:t>Déclaration de valeur annuelle : à souscrire au 15 juin (31 août pour les non-résidents)</a:t>
            </a:r>
          </a:p>
          <a:p>
            <a:pPr>
              <a:spcBef>
                <a:spcPts val="600"/>
              </a:spcBef>
            </a:pPr>
            <a:r>
              <a:rPr lang="fr-FR" sz="1600" b="1" dirty="0" smtClean="0"/>
              <a:t>Champ des obligations déclaratives</a:t>
            </a:r>
          </a:p>
          <a:p>
            <a:pPr lvl="1">
              <a:spcBef>
                <a:spcPts val="600"/>
              </a:spcBef>
            </a:pPr>
            <a:r>
              <a:rPr lang="fr-FR" sz="1600" dirty="0" smtClean="0"/>
              <a:t>Les « trusts » visés : </a:t>
            </a:r>
          </a:p>
          <a:p>
            <a:pPr lvl="2">
              <a:spcBef>
                <a:spcPts val="600"/>
              </a:spcBef>
            </a:pPr>
            <a:r>
              <a:rPr lang="fr-FR" sz="1400" dirty="0" smtClean="0"/>
              <a:t>Définition large de l’article 792-0 bis du CGI: extension aux fondations ?</a:t>
            </a:r>
          </a:p>
          <a:p>
            <a:pPr lvl="2">
              <a:spcBef>
                <a:spcPts val="600"/>
              </a:spcBef>
            </a:pPr>
            <a:r>
              <a:rPr lang="fr-FR" sz="1400" dirty="0" smtClean="0"/>
              <a:t>Exclusion des Unit trusts et des trusts d’affaires (notamment les </a:t>
            </a:r>
            <a:r>
              <a:rPr lang="fr-FR" sz="1400" i="1" dirty="0" err="1" smtClean="0"/>
              <a:t>employee</a:t>
            </a:r>
            <a:r>
              <a:rPr lang="fr-FR" sz="1400" i="1" dirty="0" smtClean="0"/>
              <a:t> </a:t>
            </a:r>
            <a:r>
              <a:rPr lang="fr-FR" sz="1400" i="1" dirty="0" err="1" smtClean="0"/>
              <a:t>benefit</a:t>
            </a:r>
            <a:r>
              <a:rPr lang="fr-FR" sz="1400" i="1" dirty="0" smtClean="0"/>
              <a:t> trusts)</a:t>
            </a:r>
            <a:endParaRPr lang="fr-FR" sz="1400" dirty="0" smtClean="0"/>
          </a:p>
          <a:p>
            <a:pPr lvl="1">
              <a:spcBef>
                <a:spcPts val="600"/>
              </a:spcBef>
            </a:pPr>
            <a:r>
              <a:rPr lang="fr-FR" sz="1400" dirty="0" smtClean="0"/>
              <a:t>Champ territorial: </a:t>
            </a:r>
          </a:p>
          <a:p>
            <a:pPr lvl="2">
              <a:spcBef>
                <a:spcPts val="600"/>
              </a:spcBef>
            </a:pPr>
            <a:r>
              <a:rPr lang="fr-FR" sz="1400" dirty="0"/>
              <a:t>Biens français, constituant français ou bénéficiaire français </a:t>
            </a:r>
            <a:endParaRPr lang="fr-FR" sz="1400" dirty="0" smtClean="0"/>
          </a:p>
          <a:p>
            <a:pPr lvl="2">
              <a:spcBef>
                <a:spcPts val="600"/>
              </a:spcBef>
            </a:pPr>
            <a:r>
              <a:rPr lang="fr-FR" sz="1400" dirty="0" smtClean="0"/>
              <a:t>Rescrit du 23/12/2011: lorsque tous les constituants et bénéficiaires sont des non-résidents et que l’actif du trust est composé de placements financiers exonérés: ces trusts sont exclus du champ des obligations déclaratives lorsque ces actifs ont été acquis par le trustee (et non pas mis en trust par le constituant)</a:t>
            </a:r>
            <a:endParaRPr lang="fr-FR" sz="1600" b="1" dirty="0" smtClean="0"/>
          </a:p>
          <a:p>
            <a:pPr>
              <a:spcBef>
                <a:spcPts val="600"/>
              </a:spcBef>
              <a:buFontTx/>
              <a:buChar char="-"/>
            </a:pPr>
            <a:r>
              <a:rPr lang="fr-FR" sz="1600" b="1" dirty="0" smtClean="0"/>
              <a:t>Pénalités : </a:t>
            </a:r>
          </a:p>
          <a:p>
            <a:pPr lvl="1">
              <a:spcBef>
                <a:spcPts val="600"/>
              </a:spcBef>
              <a:buFontTx/>
              <a:buChar char="-"/>
            </a:pPr>
            <a:r>
              <a:rPr lang="fr-FR" sz="1400" dirty="0" smtClean="0"/>
              <a:t>amende de 10 000 € ou de 5% de la valeur des biens détenus en trust</a:t>
            </a:r>
          </a:p>
          <a:p>
            <a:pPr lvl="1">
              <a:spcBef>
                <a:spcPts val="600"/>
              </a:spcBef>
              <a:buFontTx/>
              <a:buChar char="-"/>
            </a:pPr>
            <a:endParaRPr lang="fr-FR" sz="1400" dirty="0" smtClean="0"/>
          </a:p>
          <a:p>
            <a:pPr>
              <a:spcBef>
                <a:spcPts val="600"/>
              </a:spcBef>
              <a:buFontTx/>
              <a:buChar char="-"/>
            </a:pPr>
            <a:endParaRPr lang="fr-FR" sz="1100" b="1" dirty="0" smtClean="0"/>
          </a:p>
        </p:txBody>
      </p:sp>
      <p:sp>
        <p:nvSpPr>
          <p:cNvPr id="4" name="Espace réservé de la date 3"/>
          <p:cNvSpPr>
            <a:spLocks noGrp="1"/>
          </p:cNvSpPr>
          <p:nvPr>
            <p:ph type="dt" sz="half" idx="10"/>
          </p:nvPr>
        </p:nvSpPr>
        <p:spPr/>
        <p:txBody>
          <a:bodyPr/>
          <a:lstStyle/>
          <a:p>
            <a:fld id="{F4670ABB-6F09-425D-AF76-8AFD48FC75D7}"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86</a:t>
            </a:fld>
            <a:endParaRPr lang="fr-FR">
              <a:solidFill>
                <a:srgbClr val="766A62"/>
              </a:solidFill>
            </a:endParaRPr>
          </a:p>
        </p:txBody>
      </p:sp>
    </p:spTree>
    <p:extLst>
      <p:ext uri="{BB962C8B-B14F-4D97-AF65-F5344CB8AC3E}">
        <p14:creationId xmlns:p14="http://schemas.microsoft.com/office/powerpoint/2010/main" val="366391027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3. Fiscalité internationale</a:t>
            </a:r>
            <a:r>
              <a:rPr lang="fr-FR" dirty="0"/>
              <a:t/>
            </a:r>
            <a:br>
              <a:rPr lang="fr-FR" dirty="0"/>
            </a:br>
            <a:r>
              <a:rPr lang="fr-FR" sz="1800" dirty="0" smtClean="0"/>
              <a:t>3.3. Nouvelles mesures applicables aux avoirs non déclarés</a:t>
            </a:r>
            <a:endParaRPr lang="fr-FR" sz="1800" dirty="0"/>
          </a:p>
        </p:txBody>
      </p:sp>
      <p:sp>
        <p:nvSpPr>
          <p:cNvPr id="3" name="Espace réservé du contenu 2"/>
          <p:cNvSpPr>
            <a:spLocks noGrp="1"/>
          </p:cNvSpPr>
          <p:nvPr>
            <p:ph idx="1"/>
          </p:nvPr>
        </p:nvSpPr>
        <p:spPr>
          <a:xfrm>
            <a:off x="395536" y="1988840"/>
            <a:ext cx="8496944" cy="4320479"/>
          </a:xfrm>
        </p:spPr>
        <p:txBody>
          <a:bodyPr/>
          <a:lstStyle/>
          <a:p>
            <a:pPr>
              <a:spcBef>
                <a:spcPts val="600"/>
              </a:spcBef>
            </a:pPr>
            <a:r>
              <a:rPr lang="fr-FR" sz="1600" b="1" dirty="0" smtClean="0"/>
              <a:t> Nouvelles sanctions </a:t>
            </a:r>
            <a:endParaRPr lang="fr-FR" sz="1600" dirty="0" smtClean="0"/>
          </a:p>
          <a:p>
            <a:pPr lvl="1">
              <a:spcBef>
                <a:spcPts val="600"/>
              </a:spcBef>
            </a:pPr>
            <a:r>
              <a:rPr lang="fr-FR" sz="1400" dirty="0" smtClean="0"/>
              <a:t>Rappel: amende de 10 000 € ou 5% des avoirs en cas de non déclaration des comptes</a:t>
            </a:r>
          </a:p>
          <a:p>
            <a:pPr lvl="1">
              <a:spcBef>
                <a:spcPts val="600"/>
              </a:spcBef>
            </a:pPr>
            <a:r>
              <a:rPr lang="fr-FR" sz="1400" dirty="0"/>
              <a:t>LFR III 2012 : Application des droits de mutation à titre gratuit au taux de 60% si l’origine des avoirs n’est pas justifiée </a:t>
            </a:r>
            <a:endParaRPr lang="fr-FR" sz="1400" dirty="0" smtClean="0"/>
          </a:p>
          <a:p>
            <a:pPr lvl="1">
              <a:spcBef>
                <a:spcPts val="600"/>
              </a:spcBef>
            </a:pPr>
            <a:r>
              <a:rPr lang="fr-FR" sz="1400" dirty="0" smtClean="0"/>
              <a:t>Quelle preuve apporter ? </a:t>
            </a:r>
          </a:p>
          <a:p>
            <a:pPr marL="270000" lvl="1" indent="0">
              <a:spcBef>
                <a:spcPts val="600"/>
              </a:spcBef>
              <a:buNone/>
            </a:pPr>
            <a:endParaRPr lang="fr-FR" sz="1400" dirty="0"/>
          </a:p>
          <a:p>
            <a:pPr>
              <a:spcBef>
                <a:spcPts val="600"/>
              </a:spcBef>
            </a:pPr>
            <a:r>
              <a:rPr lang="fr-FR" sz="1600" b="1" dirty="0" smtClean="0"/>
              <a:t>Prescription étendue</a:t>
            </a:r>
          </a:p>
          <a:p>
            <a:pPr lvl="1">
              <a:spcBef>
                <a:spcPts val="600"/>
              </a:spcBef>
            </a:pPr>
            <a:r>
              <a:rPr lang="fr-FR" sz="1400" dirty="0" smtClean="0"/>
              <a:t>Délai de reprise de 10 ans : déjà applicable en matière d’IRPP</a:t>
            </a:r>
          </a:p>
          <a:p>
            <a:pPr lvl="1">
              <a:spcBef>
                <a:spcPts val="600"/>
              </a:spcBef>
            </a:pPr>
            <a:r>
              <a:rPr lang="fr-FR" sz="1400" dirty="0" smtClean="0"/>
              <a:t>LFR II 2012: extension à l’ISF et aux droits de succession </a:t>
            </a:r>
          </a:p>
          <a:p>
            <a:pPr lvl="1">
              <a:spcBef>
                <a:spcPts val="600"/>
              </a:spcBef>
            </a:pPr>
            <a:endParaRPr lang="fr-FR" sz="1400" dirty="0" smtClean="0"/>
          </a:p>
          <a:p>
            <a:pPr>
              <a:spcBef>
                <a:spcPts val="600"/>
              </a:spcBef>
            </a:pPr>
            <a:r>
              <a:rPr lang="fr-FR" sz="1600" b="1" dirty="0" smtClean="0"/>
              <a:t>Nouveaux moyens d’investigations</a:t>
            </a:r>
          </a:p>
          <a:p>
            <a:pPr lvl="1">
              <a:spcBef>
                <a:spcPts val="600"/>
              </a:spcBef>
            </a:pPr>
            <a:r>
              <a:rPr lang="fr-FR" sz="1400" dirty="0" smtClean="0"/>
              <a:t>Nouvelle procédure de demande de justification (procédure indépendante de l’ESFP)</a:t>
            </a:r>
          </a:p>
          <a:p>
            <a:pPr marL="270000" lvl="1" indent="0">
              <a:spcBef>
                <a:spcPts val="600"/>
              </a:spcBef>
              <a:buNone/>
            </a:pPr>
            <a:endParaRPr lang="fr-FR" sz="1400" dirty="0" smtClean="0"/>
          </a:p>
          <a:p>
            <a:pPr>
              <a:spcBef>
                <a:spcPts val="600"/>
              </a:spcBef>
            </a:pPr>
            <a:r>
              <a:rPr lang="fr-FR" sz="1600" b="1" dirty="0" smtClean="0"/>
              <a:t>La cellule de régularisation est-elle encore ouverte? </a:t>
            </a:r>
          </a:p>
        </p:txBody>
      </p:sp>
      <p:sp>
        <p:nvSpPr>
          <p:cNvPr id="4" name="Espace réservé de la date 3"/>
          <p:cNvSpPr>
            <a:spLocks noGrp="1"/>
          </p:cNvSpPr>
          <p:nvPr>
            <p:ph type="dt" sz="half" idx="10"/>
          </p:nvPr>
        </p:nvSpPr>
        <p:spPr/>
        <p:txBody>
          <a:bodyPr/>
          <a:lstStyle/>
          <a:p>
            <a:fld id="{332DAA39-5EF4-4139-9325-31A1700F6513}"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87</a:t>
            </a:fld>
            <a:endParaRPr lang="fr-FR">
              <a:solidFill>
                <a:srgbClr val="766A62"/>
              </a:solidFill>
            </a:endParaRPr>
          </a:p>
        </p:txBody>
      </p:sp>
    </p:spTree>
    <p:extLst>
      <p:ext uri="{BB962C8B-B14F-4D97-AF65-F5344CB8AC3E}">
        <p14:creationId xmlns:p14="http://schemas.microsoft.com/office/powerpoint/2010/main" val="177895964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3. Fiscalité internationale</a:t>
            </a:r>
            <a:r>
              <a:rPr lang="fr-FR" dirty="0"/>
              <a:t/>
            </a:r>
            <a:br>
              <a:rPr lang="fr-FR" dirty="0"/>
            </a:br>
            <a:r>
              <a:rPr lang="fr-FR" sz="1800" dirty="0" smtClean="0"/>
              <a:t>3.4. Actualité des conventions fiscales</a:t>
            </a:r>
            <a:endParaRPr lang="fr-FR" sz="1800" dirty="0"/>
          </a:p>
        </p:txBody>
      </p:sp>
      <p:sp>
        <p:nvSpPr>
          <p:cNvPr id="3" name="Espace réservé du contenu 2"/>
          <p:cNvSpPr>
            <a:spLocks noGrp="1"/>
          </p:cNvSpPr>
          <p:nvPr>
            <p:ph idx="1"/>
          </p:nvPr>
        </p:nvSpPr>
        <p:spPr>
          <a:xfrm>
            <a:off x="395536" y="1916832"/>
            <a:ext cx="8496944" cy="4320479"/>
          </a:xfrm>
        </p:spPr>
        <p:txBody>
          <a:bodyPr/>
          <a:lstStyle/>
          <a:p>
            <a:pPr>
              <a:spcBef>
                <a:spcPts val="600"/>
              </a:spcBef>
            </a:pPr>
            <a:r>
              <a:rPr lang="fr-FR" sz="1600" b="1" dirty="0" smtClean="0"/>
              <a:t> Convention franco-britannique : </a:t>
            </a:r>
            <a:r>
              <a:rPr lang="fr-FR" sz="1600" dirty="0" smtClean="0"/>
              <a:t>CE, 27 juillet 2012,  </a:t>
            </a:r>
            <a:r>
              <a:rPr lang="fr-FR" sz="1600" dirty="0" err="1" smtClean="0"/>
              <a:t>Regazacci</a:t>
            </a:r>
            <a:r>
              <a:rPr lang="fr-FR" sz="1600" dirty="0" smtClean="0"/>
              <a:t>, n° 337656</a:t>
            </a:r>
          </a:p>
          <a:p>
            <a:pPr lvl="1">
              <a:spcBef>
                <a:spcPts val="600"/>
              </a:spcBef>
            </a:pPr>
            <a:r>
              <a:rPr lang="fr-FR" sz="1400" dirty="0" smtClean="0"/>
              <a:t>Application de la convention aux résidents « non-doms » </a:t>
            </a:r>
          </a:p>
          <a:p>
            <a:pPr lvl="1">
              <a:spcBef>
                <a:spcPts val="600"/>
              </a:spcBef>
            </a:pPr>
            <a:r>
              <a:rPr lang="fr-FR" sz="1400" dirty="0" smtClean="0"/>
              <a:t>Attention aux nouvelles clauses « anti </a:t>
            </a:r>
            <a:r>
              <a:rPr lang="fr-FR" sz="1400" dirty="0" err="1" smtClean="0"/>
              <a:t>remittance</a:t>
            </a:r>
            <a:r>
              <a:rPr lang="fr-FR" sz="1400" dirty="0" smtClean="0"/>
              <a:t> basis » de la Convention </a:t>
            </a:r>
          </a:p>
          <a:p>
            <a:pPr>
              <a:spcBef>
                <a:spcPts val="600"/>
              </a:spcBef>
            </a:pPr>
            <a:endParaRPr lang="fr-FR" sz="1600" b="1" dirty="0"/>
          </a:p>
          <a:p>
            <a:pPr>
              <a:spcBef>
                <a:spcPts val="600"/>
              </a:spcBef>
            </a:pPr>
            <a:r>
              <a:rPr lang="fr-FR" sz="1600" b="1" dirty="0" smtClean="0"/>
              <a:t>Convention franco-suisse (IR)</a:t>
            </a:r>
          </a:p>
          <a:p>
            <a:pPr lvl="1">
              <a:spcBef>
                <a:spcPts val="600"/>
              </a:spcBef>
            </a:pPr>
            <a:r>
              <a:rPr lang="fr-FR" sz="1400" dirty="0" smtClean="0"/>
              <a:t>Situation des résidents au « forfait »</a:t>
            </a:r>
          </a:p>
          <a:p>
            <a:pPr lvl="1">
              <a:spcBef>
                <a:spcPts val="600"/>
              </a:spcBef>
            </a:pPr>
            <a:r>
              <a:rPr lang="fr-FR" sz="1400" dirty="0" smtClean="0"/>
              <a:t>Rappel de la tolérance administrative à compter des revenus 2013</a:t>
            </a:r>
          </a:p>
          <a:p>
            <a:pPr lvl="1">
              <a:spcBef>
                <a:spcPts val="600"/>
              </a:spcBef>
            </a:pPr>
            <a:endParaRPr lang="fr-FR" sz="1400" dirty="0" smtClean="0"/>
          </a:p>
          <a:p>
            <a:pPr>
              <a:spcBef>
                <a:spcPts val="600"/>
              </a:spcBef>
            </a:pPr>
            <a:r>
              <a:rPr lang="fr-FR" sz="1600" b="1" dirty="0" smtClean="0"/>
              <a:t>Convention franco-suisse (successions)</a:t>
            </a:r>
          </a:p>
          <a:p>
            <a:pPr lvl="1">
              <a:spcBef>
                <a:spcPts val="600"/>
              </a:spcBef>
            </a:pPr>
            <a:r>
              <a:rPr lang="fr-FR" sz="1400" dirty="0" smtClean="0"/>
              <a:t>Etat du processus de renégociation de la convention </a:t>
            </a:r>
          </a:p>
          <a:p>
            <a:pPr lvl="1">
              <a:spcBef>
                <a:spcPts val="600"/>
              </a:spcBef>
            </a:pPr>
            <a:endParaRPr lang="fr-FR" sz="1400" b="1" dirty="0" smtClean="0"/>
          </a:p>
          <a:p>
            <a:pPr marL="270000" lvl="1">
              <a:spcBef>
                <a:spcPts val="600"/>
              </a:spcBef>
              <a:buFont typeface="Arial" pitchFamily="34" charset="0"/>
              <a:buChar char="–"/>
            </a:pPr>
            <a:r>
              <a:rPr lang="fr-FR" sz="1600" b="1" dirty="0" smtClean="0"/>
              <a:t>Convention franco-monégasque (successions) : </a:t>
            </a:r>
            <a:r>
              <a:rPr lang="fr-FR" sz="1400" dirty="0" err="1"/>
              <a:t>Cass</a:t>
            </a:r>
            <a:r>
              <a:rPr lang="fr-FR" sz="1400" dirty="0"/>
              <a:t>. Com., 9 octobre 2012, </a:t>
            </a:r>
            <a:r>
              <a:rPr lang="fr-FR" sz="1400" dirty="0" smtClean="0"/>
              <a:t>n°11-22023</a:t>
            </a:r>
            <a:endParaRPr lang="fr-FR" sz="1600" b="1" dirty="0" smtClean="0"/>
          </a:p>
          <a:p>
            <a:pPr lvl="1">
              <a:spcBef>
                <a:spcPts val="600"/>
              </a:spcBef>
            </a:pPr>
            <a:r>
              <a:rPr lang="fr-FR" sz="1400" dirty="0" smtClean="0"/>
              <a:t>Extension de la clause immobilière à des parts de société civile monégasque</a:t>
            </a:r>
            <a:endParaRPr lang="fr-FR" sz="1100" b="1" dirty="0" smtClean="0"/>
          </a:p>
        </p:txBody>
      </p:sp>
      <p:sp>
        <p:nvSpPr>
          <p:cNvPr id="4" name="Espace réservé de la date 3"/>
          <p:cNvSpPr>
            <a:spLocks noGrp="1"/>
          </p:cNvSpPr>
          <p:nvPr>
            <p:ph type="dt" sz="half" idx="10"/>
          </p:nvPr>
        </p:nvSpPr>
        <p:spPr/>
        <p:txBody>
          <a:bodyPr/>
          <a:lstStyle/>
          <a:p>
            <a:fld id="{41AE8EDF-BFF4-415F-A9EB-351459971A4D}"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88</a:t>
            </a:fld>
            <a:endParaRPr lang="fr-FR">
              <a:solidFill>
                <a:srgbClr val="766A62"/>
              </a:solidFill>
            </a:endParaRPr>
          </a:p>
        </p:txBody>
      </p:sp>
    </p:spTree>
    <p:extLst>
      <p:ext uri="{BB962C8B-B14F-4D97-AF65-F5344CB8AC3E}">
        <p14:creationId xmlns:p14="http://schemas.microsoft.com/office/powerpoint/2010/main" val="270477037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
        <p:nvSpPr>
          <p:cNvPr id="3" name="Espace réservé du contenu 2"/>
          <p:cNvSpPr>
            <a:spLocks noGrp="1"/>
          </p:cNvSpPr>
          <p:nvPr>
            <p:ph idx="1"/>
          </p:nvPr>
        </p:nvSpPr>
        <p:spPr>
          <a:xfrm>
            <a:off x="395536" y="1916832"/>
            <a:ext cx="8496944" cy="4320479"/>
          </a:xfrm>
        </p:spPr>
        <p:txBody>
          <a:bodyPr/>
          <a:lstStyle/>
          <a:p>
            <a:pPr>
              <a:spcBef>
                <a:spcPts val="600"/>
              </a:spcBef>
              <a:buNone/>
            </a:pPr>
            <a:r>
              <a:rPr lang="fr-FR" sz="1600" b="1" dirty="0" smtClean="0"/>
              <a:t> </a:t>
            </a:r>
            <a:endParaRPr lang="fr-FR" sz="1100" b="1" dirty="0" smtClean="0"/>
          </a:p>
        </p:txBody>
      </p:sp>
      <p:sp>
        <p:nvSpPr>
          <p:cNvPr id="4" name="Espace réservé de la date 3"/>
          <p:cNvSpPr>
            <a:spLocks noGrp="1"/>
          </p:cNvSpPr>
          <p:nvPr>
            <p:ph type="dt" sz="half" idx="10"/>
          </p:nvPr>
        </p:nvSpPr>
        <p:spPr/>
        <p:txBody>
          <a:bodyPr/>
          <a:lstStyle/>
          <a:p>
            <a:fld id="{82AE8A13-5312-4416-9FB0-2B516F72A105}" type="datetime1">
              <a:rPr lang="fr-FR" smtClean="0">
                <a:solidFill>
                  <a:srgbClr val="766A62"/>
                </a:solidFill>
              </a:rPr>
              <a:t>17/01/2013</a:t>
            </a:fld>
            <a:endParaRPr lang="fr-FR">
              <a:solidFill>
                <a:srgbClr val="766A62"/>
              </a:solidFill>
            </a:endParaRPr>
          </a:p>
        </p:txBody>
      </p:sp>
      <p:sp>
        <p:nvSpPr>
          <p:cNvPr id="5" name="Espace réservé du pied de page 4"/>
          <p:cNvSpPr>
            <a:spLocks noGrp="1"/>
          </p:cNvSpPr>
          <p:nvPr>
            <p:ph type="ftr" sz="quarter" idx="11"/>
          </p:nvPr>
        </p:nvSpPr>
        <p:spPr/>
        <p:txBody>
          <a:bodyPr/>
          <a:lstStyle/>
          <a:p>
            <a:r>
              <a:rPr lang="fr-FR" smtClean="0">
                <a:solidFill>
                  <a:srgbClr val="766A62"/>
                </a:solidFill>
              </a:rPr>
              <a:t>Actualité fiscale</a:t>
            </a:r>
            <a:endParaRPr lang="fr-FR" dirty="0">
              <a:solidFill>
                <a:srgbClr val="766A62"/>
              </a:solidFill>
            </a:endParaRPr>
          </a:p>
        </p:txBody>
      </p:sp>
      <p:sp>
        <p:nvSpPr>
          <p:cNvPr id="6" name="Espace réservé du numéro de diapositive 5"/>
          <p:cNvSpPr>
            <a:spLocks noGrp="1"/>
          </p:cNvSpPr>
          <p:nvPr>
            <p:ph type="sldNum" sz="quarter" idx="12"/>
          </p:nvPr>
        </p:nvSpPr>
        <p:spPr/>
        <p:txBody>
          <a:bodyPr/>
          <a:lstStyle/>
          <a:p>
            <a:fld id="{0CF62E15-D1AB-4B7E-A91F-B143D85B4392}" type="slidenum">
              <a:rPr lang="fr-FR" smtClean="0">
                <a:solidFill>
                  <a:srgbClr val="766A62"/>
                </a:solidFill>
              </a:rPr>
              <a:pPr/>
              <a:t>89</a:t>
            </a:fld>
            <a:endParaRPr lang="fr-FR">
              <a:solidFill>
                <a:srgbClr val="766A62"/>
              </a:solidFill>
            </a:endParaRPr>
          </a:p>
        </p:txBody>
      </p:sp>
    </p:spTree>
    <p:extLst>
      <p:ext uri="{BB962C8B-B14F-4D97-AF65-F5344CB8AC3E}">
        <p14:creationId xmlns:p14="http://schemas.microsoft.com/office/powerpoint/2010/main" val="876636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férence ABAF - 2">
  <a:themeElements>
    <a:clrScheme name="CMS">
      <a:dk1>
        <a:sysClr val="windowText" lastClr="000000"/>
      </a:dk1>
      <a:lt1>
        <a:sysClr val="window" lastClr="FFFFFF"/>
      </a:lt1>
      <a:dk2>
        <a:srgbClr val="13294A"/>
      </a:dk2>
      <a:lt2>
        <a:srgbClr val="766A62"/>
      </a:lt2>
      <a:accent1>
        <a:srgbClr val="E98300"/>
      </a:accent1>
      <a:accent2>
        <a:srgbClr val="DC222D"/>
      </a:accent2>
      <a:accent3>
        <a:srgbClr val="AD76C0"/>
      </a:accent3>
      <a:accent4>
        <a:srgbClr val="00AFD8"/>
      </a:accent4>
      <a:accent5>
        <a:srgbClr val="00759A"/>
      </a:accent5>
      <a:accent6>
        <a:srgbClr val="ABB300"/>
      </a:accent6>
      <a:hlink>
        <a:srgbClr val="D2492A"/>
      </a:hlink>
      <a:folHlink>
        <a:srgbClr val="6B487A"/>
      </a:folHlink>
    </a:clrScheme>
    <a:fontScheme name="SNC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nutzerdefiniertes Design">
  <a:themeElements>
    <a:clrScheme name="CMS Colors 06">
      <a:dk1>
        <a:srgbClr val="13294A"/>
      </a:dk1>
      <a:lt1>
        <a:sysClr val="window" lastClr="FFFFFF"/>
      </a:lt1>
      <a:dk2>
        <a:srgbClr val="13294A"/>
      </a:dk2>
      <a:lt2>
        <a:srgbClr val="FFFFFF"/>
      </a:lt2>
      <a:accent1>
        <a:srgbClr val="766A62"/>
      </a:accent1>
      <a:accent2>
        <a:srgbClr val="13294A"/>
      </a:accent2>
      <a:accent3>
        <a:srgbClr val="FFFFFF"/>
      </a:accent3>
      <a:accent4>
        <a:srgbClr val="8A343D"/>
      </a:accent4>
      <a:accent5>
        <a:srgbClr val="3095B4"/>
      </a:accent5>
      <a:accent6>
        <a:srgbClr val="79722E"/>
      </a:accent6>
      <a:hlink>
        <a:srgbClr val="13294A"/>
      </a:hlink>
      <a:folHlink>
        <a:srgbClr val="766A6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résentation JPL">
  <a:themeElements>
    <a:clrScheme name="CMS">
      <a:dk1>
        <a:sysClr val="windowText" lastClr="000000"/>
      </a:dk1>
      <a:lt1>
        <a:sysClr val="window" lastClr="FFFFFF"/>
      </a:lt1>
      <a:dk2>
        <a:srgbClr val="13294A"/>
      </a:dk2>
      <a:lt2>
        <a:srgbClr val="766A62"/>
      </a:lt2>
      <a:accent1>
        <a:srgbClr val="E98300"/>
      </a:accent1>
      <a:accent2>
        <a:srgbClr val="DC222D"/>
      </a:accent2>
      <a:accent3>
        <a:srgbClr val="AD76C0"/>
      </a:accent3>
      <a:accent4>
        <a:srgbClr val="00AFD8"/>
      </a:accent4>
      <a:accent5>
        <a:srgbClr val="00759A"/>
      </a:accent5>
      <a:accent6>
        <a:srgbClr val="ABB300"/>
      </a:accent6>
      <a:hlink>
        <a:srgbClr val="D2492A"/>
      </a:hlink>
      <a:folHlink>
        <a:srgbClr val="6B487A"/>
      </a:folHlink>
    </a:clrScheme>
    <a:fontScheme name="SNC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Visible xmlns="7c4197e0-9d8f-4e85-a14b-973ec2c95153">true</Visible>
    <Index xmlns="7c4197e0-9d8f-4e85-a14b-973ec2c95153">6</Index>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A539C8FA31C1A4AA56F35E3879973ED" ma:contentTypeVersion="2" ma:contentTypeDescription="Crée un document." ma:contentTypeScope="" ma:versionID="4c3690c6aa5e4301ea49a28ac983363f">
  <xsd:schema xmlns:xsd="http://www.w3.org/2001/XMLSchema" xmlns:p="http://schemas.microsoft.com/office/2006/metadata/properties" xmlns:ns2="7c4197e0-9d8f-4e85-a14b-973ec2c95153" targetNamespace="http://schemas.microsoft.com/office/2006/metadata/properties" ma:root="true" ma:fieldsID="26acccffa779dde88019ef7a4b20ce51" ns2:_="">
    <xsd:import namespace="7c4197e0-9d8f-4e85-a14b-973ec2c95153"/>
    <xsd:element name="properties">
      <xsd:complexType>
        <xsd:sequence>
          <xsd:element name="documentManagement">
            <xsd:complexType>
              <xsd:all>
                <xsd:element ref="ns2:Visible" minOccurs="0"/>
                <xsd:element ref="ns2:Index"/>
              </xsd:all>
            </xsd:complexType>
          </xsd:element>
        </xsd:sequence>
      </xsd:complexType>
    </xsd:element>
  </xsd:schema>
  <xsd:schema xmlns:xsd="http://www.w3.org/2001/XMLSchema" xmlns:dms="http://schemas.microsoft.com/office/2006/documentManagement/types" targetNamespace="7c4197e0-9d8f-4e85-a14b-973ec2c95153" elementFormDefault="qualified">
    <xsd:import namespace="http://schemas.microsoft.com/office/2006/documentManagement/types"/>
    <xsd:element name="Visible" ma:index="8" nillable="true" ma:displayName="Visible" ma:default="1" ma:internalName="Visible">
      <xsd:simpleType>
        <xsd:restriction base="dms:Boolean"/>
      </xsd:simpleType>
    </xsd:element>
    <xsd:element name="Index" ma:index="9" ma:displayName="Index" ma:decimals="0" ma:internalName="Index" ma:percentage="FALSE">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B1F9439B-DE31-4E59-8114-BA8740C8B2BC}">
  <ds:schemaRefs>
    <ds:schemaRef ds:uri="http://purl.org/dc/dcmitype/"/>
    <ds:schemaRef ds:uri="http://purl.org/dc/terms/"/>
    <ds:schemaRef ds:uri="http://schemas.openxmlformats.org/package/2006/metadata/core-properties"/>
    <ds:schemaRef ds:uri="7c4197e0-9d8f-4e85-a14b-973ec2c95153"/>
    <ds:schemaRef ds:uri="http://purl.org/dc/elements/1.1/"/>
    <ds:schemaRef ds:uri="http://schemas.microsoft.com/office/2006/documentManagement/types"/>
    <ds:schemaRef ds:uri="http://www.w3.org/XML/1998/namespace"/>
    <ds:schemaRef ds:uri="http://schemas.microsoft.com/office/2006/metadata/properties"/>
  </ds:schemaRefs>
</ds:datastoreItem>
</file>

<file path=customXml/itemProps2.xml><?xml version="1.0" encoding="utf-8"?>
<ds:datastoreItem xmlns:ds="http://schemas.openxmlformats.org/officeDocument/2006/customXml" ds:itemID="{11D5C465-46BB-47FC-83EB-604BBCF47EF1}">
  <ds:schemaRefs>
    <ds:schemaRef ds:uri="http://schemas.microsoft.com/sharepoint/v3/contenttype/forms"/>
  </ds:schemaRefs>
</ds:datastoreItem>
</file>

<file path=customXml/itemProps3.xml><?xml version="1.0" encoding="utf-8"?>
<ds:datastoreItem xmlns:ds="http://schemas.openxmlformats.org/officeDocument/2006/customXml" ds:itemID="{8F2E5286-987A-4244-8626-2D86EEE8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4197e0-9d8f-4e85-a14b-973ec2c9515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Conférence ABAF - 2</Template>
  <TotalTime>0</TotalTime>
  <Words>11243</Words>
  <Application>Microsoft Office PowerPoint</Application>
  <PresentationFormat>Affichage à l'écran (4:3)</PresentationFormat>
  <Paragraphs>1187</Paragraphs>
  <Slides>89</Slides>
  <Notes>28</Notes>
  <HiddenSlides>0</HiddenSlides>
  <MMClips>0</MMClips>
  <ScaleCrop>false</ScaleCrop>
  <HeadingPairs>
    <vt:vector size="4" baseType="variant">
      <vt:variant>
        <vt:lpstr>Thème</vt:lpstr>
      </vt:variant>
      <vt:variant>
        <vt:i4>3</vt:i4>
      </vt:variant>
      <vt:variant>
        <vt:lpstr>Titres des diapositives</vt:lpstr>
      </vt:variant>
      <vt:variant>
        <vt:i4>89</vt:i4>
      </vt:variant>
    </vt:vector>
  </HeadingPairs>
  <TitlesOfParts>
    <vt:vector size="92" baseType="lpstr">
      <vt:lpstr>Conférence ABAF - 2</vt:lpstr>
      <vt:lpstr>Benutzerdefiniertes Design</vt:lpstr>
      <vt:lpstr>Présentation JPL</vt:lpstr>
      <vt:lpstr>     Actualité Fiscale     </vt:lpstr>
      <vt:lpstr>          </vt:lpstr>
      <vt:lpstr>REGIME FISCAL DES REPORTS DEFICITAIRES</vt:lpstr>
      <vt:lpstr>Rappel : régime fiscal antérieur (avant septembre 2011)</vt:lpstr>
      <vt:lpstr>Déficits reportables – règles d’imputation</vt:lpstr>
      <vt:lpstr>Déficits reportables – règles d’imputation</vt:lpstr>
      <vt:lpstr>Déficits reportables – pilotage du résultat fiscal </vt:lpstr>
      <vt:lpstr>Déficits fiscaux – changement d’activité</vt:lpstr>
      <vt:lpstr>Déficits fiscaux – changement d’activité</vt:lpstr>
      <vt:lpstr>Déficits fiscaux – changement d’activité</vt:lpstr>
      <vt:lpstr>Transfert des déficits lors de restructurations</vt:lpstr>
      <vt:lpstr>    DISTRIBUTIONS  </vt:lpstr>
      <vt:lpstr>Contribution additionnelle à l’impôt sur les sociétés de 3% sur les montants distribués (1)</vt:lpstr>
      <vt:lpstr>Contribution additionnelle à l’impôt sur les sociétés de 3% sur les montants distribués (2)</vt:lpstr>
      <vt:lpstr>Contribution additionnelle à l’impôt sur les sociétés de 3% sur les montants distribués (3)</vt:lpstr>
      <vt:lpstr>Contribution additionnelle à l’impôt sur les sociétés de 3% sur les montants distribués (4)</vt:lpstr>
      <vt:lpstr>Contribution additionnelle à l’impôt sur les sociétés de 3% sur les montants distribués (5)</vt:lpstr>
      <vt:lpstr>Distributions financées par emprunt (1) </vt:lpstr>
      <vt:lpstr>Distribution financée par emprunt (2)</vt:lpstr>
      <vt:lpstr>LIMITATION DE LA DÉDUCTION DES CHARGES FINANCIÈRES DES ENTREPRISES SOUMISES À L’IS</vt:lpstr>
      <vt:lpstr>Limitation de la déduction des charges financières des entreprises soumises à l’IS (1)</vt:lpstr>
      <vt:lpstr>Limitation de la déduction des charges financières des entreprises soumises à l’IS (2)</vt:lpstr>
      <vt:lpstr>Limitation de la déduction des charges financières des entreprises soumises à l’IS (3)</vt:lpstr>
      <vt:lpstr>Limitation de la déduction des charges financières des entreprises soumises à l’IS (4)</vt:lpstr>
      <vt:lpstr>Limitation de la déduction des charges financières des entreprises soumises à l’IS (5)</vt:lpstr>
      <vt:lpstr>Limitation de la déduction des charges financières des entreprises soumises à l’IS (6)</vt:lpstr>
      <vt:lpstr>Limitation de la déduction des charges financières des entreprises soumises à l’IS (7)</vt:lpstr>
      <vt:lpstr>Limitation de la déduction des charges financières des entreprises soumises à l’IS (8)</vt:lpstr>
      <vt:lpstr>ABANDONS DE CREANCES - APPORTS</vt:lpstr>
      <vt:lpstr>Aides entre entreprises (1)</vt:lpstr>
      <vt:lpstr>Aides entre entreprises (2)</vt:lpstr>
      <vt:lpstr>Aides entre entreprises (3)</vt:lpstr>
      <vt:lpstr>Apport consenti à une filiale en difficulté   </vt:lpstr>
      <vt:lpstr> Apport en société d’une créance rachetée à une valeur décotée (1) </vt:lpstr>
      <vt:lpstr> Apport en société d’une créance rachetée à une valeur décotée (2)</vt:lpstr>
      <vt:lpstr> Apport en société d’une créance rachetée à une valeur décotée (3)</vt:lpstr>
      <vt:lpstr>PLUS-VALUE DE CESSION DE TITRES DE PARTICIPATION</vt:lpstr>
      <vt:lpstr>Cession de titres de participation</vt:lpstr>
      <vt:lpstr>Distribution de dividendes avant cession</vt:lpstr>
      <vt:lpstr>Distribution de dividendes avant cession</vt:lpstr>
      <vt:lpstr>Distribution de dividendes avant cession</vt:lpstr>
      <vt:lpstr> Crédit d’impôt pour la compétitivité et l’emploi (CICE)</vt:lpstr>
      <vt:lpstr>Crédit d’impôt pour la compétitivité et l’emploi (CICE) (1)</vt:lpstr>
      <vt:lpstr>Crédit d’impôt pour la compétitivité et l’emploi (CICE) (2)</vt:lpstr>
      <vt:lpstr> CONTRIBUTION EXCEPTIONNELLE DE 5% / ACOMPTES D’IS</vt:lpstr>
      <vt:lpstr>Contribution exceptionnelle de 5%</vt:lpstr>
      <vt:lpstr>Acomptes d’IS</vt:lpstr>
      <vt:lpstr> TRANSFERT DE SIEGE</vt:lpstr>
      <vt:lpstr>Transfert de siège à l’étranger / le droit antérieur  à la LFR III 2012</vt:lpstr>
      <vt:lpstr>Transfert de siège à l’étranger :  la jurisprudence de la CJUE</vt:lpstr>
      <vt:lpstr> Transfert de siège à l’étranger /  conséquences en France</vt:lpstr>
      <vt:lpstr>CREDIT IMPOT RECHERCHE</vt:lpstr>
      <vt:lpstr>Crédit d’impôt Recherche</vt:lpstr>
      <vt:lpstr>RESTRUCTURATION : NOTION DE BRANCHE </vt:lpstr>
      <vt:lpstr>Restructurations : précisions sur la notion de branche</vt:lpstr>
      <vt:lpstr>Restructurations : précisions sur la notion de branche</vt:lpstr>
      <vt:lpstr>Restructurations : précisions sur la notion de branche</vt:lpstr>
      <vt:lpstr>          </vt:lpstr>
      <vt:lpstr>Présentation PowerPoint</vt:lpstr>
      <vt:lpstr>     Lois financières de décembre 2012</vt:lpstr>
      <vt:lpstr>Présentation PowerPoint</vt:lpstr>
      <vt:lpstr>Présentation PowerPoint</vt:lpstr>
      <vt:lpstr>     1. Impôt sur le revenu 1.1. Le nouveau barème </vt:lpstr>
      <vt:lpstr>     1. Impôt sur le revenu 1.2. Contributions exceptionnelles </vt:lpstr>
      <vt:lpstr>     1. Impôt sur le revenu 1.3. Dividendes</vt:lpstr>
      <vt:lpstr>     1. Impôt sur le revenu 1.4. Intérêts de créance</vt:lpstr>
      <vt:lpstr>     1. Impôt sur le revenu 1.5. Plus-values immobilières</vt:lpstr>
      <vt:lpstr>     1. Impôt sur le revenu 1.5. Plus-values immobilières</vt:lpstr>
      <vt:lpstr>     1. Impôt sur le revenu 1.5. Plus-values immobilières</vt:lpstr>
      <vt:lpstr>     1. Impôt sur le revenu 1.6. Plus-values mobilières</vt:lpstr>
      <vt:lpstr>     1. Impôt sur le revenu 1.6. Plus-values mobilières - régimes de faveur</vt:lpstr>
      <vt:lpstr>     1. Impôt sur le revenu 1.6. Mesures anti-abus</vt:lpstr>
      <vt:lpstr>     1. Impôt sur le revenu 1.7. Mesures anti-abus</vt:lpstr>
      <vt:lpstr>     1. Impôt sur le revenu 1.7. Mesures anti-abus</vt:lpstr>
      <vt:lpstr>     1. Impôt sur le revenu 1.7. Mesures anti-abus</vt:lpstr>
      <vt:lpstr>     1. Impôt sur le revenu 1.8. Quelles stratégies ?</vt:lpstr>
      <vt:lpstr>Présentation PowerPoint</vt:lpstr>
      <vt:lpstr>     </vt:lpstr>
      <vt:lpstr>     2. ISF 2.1. Nouveau barème</vt:lpstr>
      <vt:lpstr> 2. ISF 2.2. Nouvelle assiette</vt:lpstr>
      <vt:lpstr> 2. ISF 2.3. Nouveau plafonnement</vt:lpstr>
      <vt:lpstr> 2. ISF 2.3. Quelles stratégies ? </vt:lpstr>
      <vt:lpstr>Présentation PowerPoint</vt:lpstr>
      <vt:lpstr>3. Fiscalité internationale 3.1. Exit tax des personnes physiques</vt:lpstr>
      <vt:lpstr>3. Fiscalité internationale 3.1. Exit tax des personnes physiques</vt:lpstr>
      <vt:lpstr>3. Fiscalité internationale 3.2. Retour d’expérience sur les déclarations de trust</vt:lpstr>
      <vt:lpstr>3. Fiscalité internationale 3.3. Nouvelles mesures applicables aux avoirs non déclarés</vt:lpstr>
      <vt:lpstr>3. Fiscalité internationale 3.4. Actualité des conventions fiscales</vt:lpstr>
      <vt:lpstr>     </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2013-01-14T17:21:43Z</dcterms:created>
  <dcterms:modified xsi:type="dcterms:W3CDTF">2013-01-17T14:17:26Z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0x0101002A539C8FA31C1A4AA56F35E3879973ED</vt:lpwstr>
  </property>
</Properties>
</file>